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57" r:id="rId4"/>
    <p:sldId id="262" r:id="rId5"/>
    <p:sldId id="267" r:id="rId6"/>
    <p:sldId id="266" r:id="rId7"/>
    <p:sldId id="261" r:id="rId8"/>
    <p:sldId id="265" r:id="rId9"/>
    <p:sldId id="268" r:id="rId10"/>
    <p:sldId id="269" r:id="rId11"/>
    <p:sldId id="270" r:id="rId12"/>
    <p:sldId id="260" r:id="rId13"/>
    <p:sldId id="263"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498173-1AF3-4020-8608-BEA28A3E7B2F}"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B2B9A-37A8-4CA0-A379-F6E4859AF5AD}" type="slidenum">
              <a:rPr lang="en-US" smtClean="0"/>
              <a:t>‹#›</a:t>
            </a:fld>
            <a:endParaRPr lang="en-US"/>
          </a:p>
        </p:txBody>
      </p:sp>
    </p:spTree>
    <p:extLst>
      <p:ext uri="{BB962C8B-B14F-4D97-AF65-F5344CB8AC3E}">
        <p14:creationId xmlns:p14="http://schemas.microsoft.com/office/powerpoint/2010/main" val="79396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B2B9A-37A8-4CA0-A379-F6E4859AF5AD}" type="slidenum">
              <a:rPr lang="en-US" smtClean="0"/>
              <a:t>3</a:t>
            </a:fld>
            <a:endParaRPr lang="en-US"/>
          </a:p>
        </p:txBody>
      </p:sp>
    </p:spTree>
    <p:extLst>
      <p:ext uri="{BB962C8B-B14F-4D97-AF65-F5344CB8AC3E}">
        <p14:creationId xmlns:p14="http://schemas.microsoft.com/office/powerpoint/2010/main" val="3576304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Guidance has been given on the Project Based Assessment from the State.</a:t>
            </a:r>
            <a:r>
              <a:rPr lang="en-US" baseline="0" dirty="0" smtClean="0"/>
              <a:t> We do not know when it will happen.</a:t>
            </a:r>
            <a:endParaRPr lang="en-US" dirty="0"/>
          </a:p>
        </p:txBody>
      </p:sp>
      <p:sp>
        <p:nvSpPr>
          <p:cNvPr id="4" name="Slide Number Placeholder 3"/>
          <p:cNvSpPr>
            <a:spLocks noGrp="1"/>
          </p:cNvSpPr>
          <p:nvPr>
            <p:ph type="sldNum" sz="quarter" idx="10"/>
          </p:nvPr>
        </p:nvSpPr>
        <p:spPr/>
        <p:txBody>
          <a:bodyPr/>
          <a:lstStyle/>
          <a:p>
            <a:fld id="{321B2B9A-37A8-4CA0-A379-F6E4859AF5AD}" type="slidenum">
              <a:rPr lang="en-US" smtClean="0"/>
              <a:t>8</a:t>
            </a:fld>
            <a:endParaRPr lang="en-US"/>
          </a:p>
        </p:txBody>
      </p:sp>
    </p:spTree>
    <p:extLst>
      <p:ext uri="{BB962C8B-B14F-4D97-AF65-F5344CB8AC3E}">
        <p14:creationId xmlns:p14="http://schemas.microsoft.com/office/powerpoint/2010/main" val="308146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B2B9A-37A8-4CA0-A379-F6E4859AF5AD}" type="slidenum">
              <a:rPr lang="en-US" smtClean="0"/>
              <a:t>9</a:t>
            </a:fld>
            <a:endParaRPr lang="en-US"/>
          </a:p>
        </p:txBody>
      </p:sp>
    </p:spTree>
    <p:extLst>
      <p:ext uri="{BB962C8B-B14F-4D97-AF65-F5344CB8AC3E}">
        <p14:creationId xmlns:p14="http://schemas.microsoft.com/office/powerpoint/2010/main" val="223931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5DBB2-49CF-4E83-A36A-A468D72D292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164443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DBB2-49CF-4E83-A36A-A468D72D292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1613041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DBB2-49CF-4E83-A36A-A468D72D292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81393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DBB2-49CF-4E83-A36A-A468D72D292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698332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5DBB2-49CF-4E83-A36A-A468D72D292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191837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5DBB2-49CF-4E83-A36A-A468D72D292E}"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303144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5DBB2-49CF-4E83-A36A-A468D72D292E}"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311089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5DBB2-49CF-4E83-A36A-A468D72D292E}"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285406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5DBB2-49CF-4E83-A36A-A468D72D292E}"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12024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5DBB2-49CF-4E83-A36A-A468D72D292E}"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291781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5DBB2-49CF-4E83-A36A-A468D72D292E}"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7743A-E391-4928-B011-FF635FFFA67B}" type="slidenum">
              <a:rPr lang="en-US" smtClean="0"/>
              <a:t>‹#›</a:t>
            </a:fld>
            <a:endParaRPr lang="en-US"/>
          </a:p>
        </p:txBody>
      </p:sp>
    </p:spTree>
    <p:extLst>
      <p:ext uri="{BB962C8B-B14F-4D97-AF65-F5344CB8AC3E}">
        <p14:creationId xmlns:p14="http://schemas.microsoft.com/office/powerpoint/2010/main" val="127071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5DBB2-49CF-4E83-A36A-A468D72D292E}"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7743A-E391-4928-B011-FF635FFFA67B}" type="slidenum">
              <a:rPr lang="en-US" smtClean="0"/>
              <a:t>‹#›</a:t>
            </a:fld>
            <a:endParaRPr lang="en-US"/>
          </a:p>
        </p:txBody>
      </p:sp>
    </p:spTree>
    <p:extLst>
      <p:ext uri="{BB962C8B-B14F-4D97-AF65-F5344CB8AC3E}">
        <p14:creationId xmlns:p14="http://schemas.microsoft.com/office/powerpoint/2010/main" val="178678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438399"/>
          </a:xfrm>
          <a:solidFill>
            <a:schemeClr val="accent5"/>
          </a:solidFill>
          <a:ln>
            <a:solidFill>
              <a:srgbClr val="002060"/>
            </a:solidFill>
          </a:ln>
        </p:spPr>
        <p:txBody>
          <a:bodyPr>
            <a:normAutofit fontScale="90000"/>
          </a:bodyPr>
          <a:lstStyle/>
          <a:p>
            <a:r>
              <a:rPr lang="en-US" dirty="0" smtClean="0"/>
              <a:t>Wilkes-Barre Area School District</a:t>
            </a:r>
            <a:br>
              <a:rPr lang="en-US" dirty="0" smtClean="0"/>
            </a:br>
            <a:r>
              <a:rPr lang="en-US" dirty="0" smtClean="0"/>
              <a:t>In-service</a:t>
            </a:r>
            <a:br>
              <a:rPr lang="en-US" dirty="0" smtClean="0"/>
            </a:br>
            <a:r>
              <a:rPr lang="en-US" dirty="0" smtClean="0"/>
              <a:t>April 9, 2014</a:t>
            </a:r>
            <a:br>
              <a:rPr lang="en-US" dirty="0" smtClean="0"/>
            </a:br>
            <a:r>
              <a:rPr lang="en-US" dirty="0" smtClean="0"/>
              <a:t> </a:t>
            </a:r>
            <a:endParaRPr lang="en-US" dirty="0"/>
          </a:p>
        </p:txBody>
      </p:sp>
      <p:pic>
        <p:nvPicPr>
          <p:cNvPr id="1026" name="Picture 2" descr="C:\Users\cdrost\AppData\Local\Microsoft\Windows\Temporary Internet Files\Content.IE5\H9HCRE6U\MC91021709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3429000"/>
            <a:ext cx="274320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533400" y="3048000"/>
            <a:ext cx="5257800" cy="2590800"/>
          </a:xfrm>
        </p:spPr>
        <p:txBody>
          <a:bodyPr>
            <a:normAutofit fontScale="92500"/>
          </a:bodyPr>
          <a:lstStyle/>
          <a:p>
            <a:r>
              <a:rPr lang="en-US" b="1" u="sng" dirty="0">
                <a:solidFill>
                  <a:srgbClr val="00B0F0"/>
                </a:solidFill>
              </a:rPr>
              <a:t>1:00 – 1:30</a:t>
            </a:r>
          </a:p>
          <a:p>
            <a:r>
              <a:rPr lang="en-US" b="1" dirty="0">
                <a:solidFill>
                  <a:srgbClr val="0070C0"/>
                </a:solidFill>
              </a:rPr>
              <a:t>Sign-in and refreshments in the MHS </a:t>
            </a:r>
            <a:r>
              <a:rPr lang="en-US" b="1" dirty="0" smtClean="0">
                <a:solidFill>
                  <a:srgbClr val="0070C0"/>
                </a:solidFill>
              </a:rPr>
              <a:t>Library</a:t>
            </a:r>
            <a:r>
              <a:rPr lang="en-US" b="1" dirty="0">
                <a:solidFill>
                  <a:srgbClr val="0070C0"/>
                </a:solidFill>
              </a:rPr>
              <a:t> </a:t>
            </a:r>
            <a:r>
              <a:rPr lang="en-US" b="1" dirty="0" smtClean="0">
                <a:solidFill>
                  <a:srgbClr val="0070C0"/>
                </a:solidFill>
              </a:rPr>
              <a:t>and Math Department News</a:t>
            </a:r>
            <a:endParaRPr lang="en-US" b="1" dirty="0">
              <a:solidFill>
                <a:srgbClr val="0070C0"/>
              </a:solidFill>
            </a:endParaRPr>
          </a:p>
          <a:p>
            <a:r>
              <a:rPr lang="en-US" b="1" dirty="0">
                <a:solidFill>
                  <a:srgbClr val="FF0000"/>
                </a:solidFill>
              </a:rPr>
              <a:t>Snacks courtesy of MHS Faculty.</a:t>
            </a:r>
          </a:p>
          <a:p>
            <a:pPr algn="l"/>
            <a:endParaRPr lang="en-US" dirty="0"/>
          </a:p>
        </p:txBody>
      </p:sp>
    </p:spTree>
    <p:extLst>
      <p:ext uri="{BB962C8B-B14F-4D97-AF65-F5344CB8AC3E}">
        <p14:creationId xmlns:p14="http://schemas.microsoft.com/office/powerpoint/2010/main" val="4274429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College Ready Math</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Paired with LCCC to help offer our 11th Grade Practical Math students the chance to gain early entrance and also gain college credit before they enter LCCC in the fall of their graduating year.</a:t>
            </a:r>
          </a:p>
          <a:p>
            <a:r>
              <a:rPr lang="en-US" dirty="0" smtClean="0"/>
              <a:t>For those Practical Math Students that know they want to attend LCCC in the fall.</a:t>
            </a:r>
          </a:p>
          <a:p>
            <a:r>
              <a:rPr lang="en-US" dirty="0" smtClean="0"/>
              <a:t>S1 – Content of the non-credit math </a:t>
            </a:r>
          </a:p>
          <a:p>
            <a:r>
              <a:rPr lang="en-US" dirty="0" smtClean="0"/>
              <a:t>End of S1 – take </a:t>
            </a:r>
            <a:r>
              <a:rPr lang="en-US" dirty="0" err="1" smtClean="0"/>
              <a:t>accuplacer</a:t>
            </a:r>
            <a:r>
              <a:rPr lang="en-US" dirty="0" smtClean="0"/>
              <a:t> exam </a:t>
            </a:r>
          </a:p>
          <a:p>
            <a:r>
              <a:rPr lang="en-US" dirty="0" smtClean="0"/>
              <a:t>S2 – Take their first credited math course at their respective school with the teacher recognized as an adjunct professor at LCCC.</a:t>
            </a:r>
          </a:p>
        </p:txBody>
      </p:sp>
    </p:spTree>
    <p:extLst>
      <p:ext uri="{BB962C8B-B14F-4D97-AF65-F5344CB8AC3E}">
        <p14:creationId xmlns:p14="http://schemas.microsoft.com/office/powerpoint/2010/main" val="640842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t>4. Performance Plus</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Performance Plus is a Data </a:t>
            </a:r>
            <a:r>
              <a:rPr lang="en-US" dirty="0" smtClean="0"/>
              <a:t>Tracker and Assessment </a:t>
            </a:r>
            <a:r>
              <a:rPr lang="en-US" dirty="0" smtClean="0"/>
              <a:t>Builder.</a:t>
            </a:r>
          </a:p>
          <a:p>
            <a:r>
              <a:rPr lang="en-US" dirty="0" smtClean="0"/>
              <a:t>Teachers will receive training on this next year.</a:t>
            </a:r>
            <a:endParaRPr lang="en-US" dirty="0" smtClean="0"/>
          </a:p>
          <a:p>
            <a:r>
              <a:rPr lang="en-US" dirty="0" smtClean="0"/>
              <a:t>Teachers will have access to the data for the students in front of them that year using the Performance Plus system.</a:t>
            </a:r>
          </a:p>
          <a:p>
            <a:r>
              <a:rPr lang="en-US" dirty="0" smtClean="0"/>
              <a:t>Quarterly exams and local assessments can also be included in the data as well as State PSSA and Keystone Data.</a:t>
            </a:r>
          </a:p>
          <a:p>
            <a:r>
              <a:rPr lang="en-US" dirty="0" smtClean="0"/>
              <a:t>Teachers can use the assessment builder to include a local assessment.</a:t>
            </a:r>
            <a:endParaRPr lang="en-US" dirty="0" smtClean="0"/>
          </a:p>
          <a:p>
            <a:pPr marL="0" indent="0">
              <a:buNone/>
            </a:pPr>
            <a:endParaRPr lang="en-US" dirty="0"/>
          </a:p>
        </p:txBody>
      </p:sp>
    </p:spTree>
    <p:extLst>
      <p:ext uri="{BB962C8B-B14F-4D97-AF65-F5344CB8AC3E}">
        <p14:creationId xmlns:p14="http://schemas.microsoft.com/office/powerpoint/2010/main" val="1297123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t>What is needed to accommodate change?</a:t>
            </a:r>
            <a:r>
              <a:rPr lang="en-US" b="1" u="sng" dirty="0"/>
              <a:t/>
            </a:r>
            <a:br>
              <a:rPr lang="en-US" b="1" u="sng" dirty="0"/>
            </a:br>
            <a:endParaRPr lang="en-US" dirty="0"/>
          </a:p>
        </p:txBody>
      </p:sp>
      <p:sp>
        <p:nvSpPr>
          <p:cNvPr id="3" name="Content Placeholder 2"/>
          <p:cNvSpPr>
            <a:spLocks noGrp="1"/>
          </p:cNvSpPr>
          <p:nvPr>
            <p:ph idx="1"/>
          </p:nvPr>
        </p:nvSpPr>
        <p:spPr>
          <a:xfrm>
            <a:off x="457200" y="1447800"/>
            <a:ext cx="8229600" cy="4800600"/>
          </a:xfrm>
        </p:spPr>
        <p:txBody>
          <a:bodyPr>
            <a:normAutofit/>
          </a:bodyPr>
          <a:lstStyle/>
          <a:p>
            <a:pPr>
              <a:buFont typeface="Wingdings" pitchFamily="2" charset="2"/>
              <a:buChar char="Ø"/>
            </a:pPr>
            <a:r>
              <a:rPr lang="en-US" dirty="0" smtClean="0"/>
              <a:t>Inventory – </a:t>
            </a:r>
            <a:r>
              <a:rPr lang="en-US" dirty="0" smtClean="0"/>
              <a:t>to be certain we have materials for the changes next year.</a:t>
            </a:r>
            <a:endParaRPr lang="en-US" dirty="0"/>
          </a:p>
          <a:p>
            <a:pPr>
              <a:buFont typeface="Wingdings" pitchFamily="2" charset="2"/>
              <a:buChar char="Ø"/>
            </a:pPr>
            <a:r>
              <a:rPr lang="en-US" dirty="0"/>
              <a:t>2014 Summer Curriculum Work </a:t>
            </a:r>
            <a:r>
              <a:rPr lang="en-US" dirty="0" smtClean="0"/>
              <a:t>– will be done from June 16</a:t>
            </a:r>
            <a:r>
              <a:rPr lang="en-US" baseline="30000" dirty="0" smtClean="0"/>
              <a:t>th</a:t>
            </a:r>
            <a:r>
              <a:rPr lang="en-US" dirty="0" smtClean="0"/>
              <a:t> – 19</a:t>
            </a:r>
            <a:r>
              <a:rPr lang="en-US" baseline="30000" dirty="0" smtClean="0"/>
              <a:t>th</a:t>
            </a:r>
            <a:r>
              <a:rPr lang="en-US" dirty="0" smtClean="0"/>
              <a:t> and June 23</a:t>
            </a:r>
            <a:r>
              <a:rPr lang="en-US" baseline="30000" dirty="0" smtClean="0"/>
              <a:t>rd</a:t>
            </a:r>
            <a:r>
              <a:rPr lang="en-US" dirty="0" smtClean="0"/>
              <a:t> – 26</a:t>
            </a:r>
            <a:r>
              <a:rPr lang="en-US" baseline="30000" dirty="0" smtClean="0"/>
              <a:t>th</a:t>
            </a:r>
            <a:r>
              <a:rPr lang="en-US" dirty="0" smtClean="0"/>
              <a:t> at Solomon Plains Junior High Library. We will begin early in the process. </a:t>
            </a:r>
            <a:r>
              <a:rPr lang="en-US" dirty="0" smtClean="0"/>
              <a:t>More information will be sent out shortly.</a:t>
            </a:r>
            <a:endParaRPr lang="en-US" dirty="0" smtClean="0"/>
          </a:p>
          <a:p>
            <a:pPr marL="0" indent="0">
              <a:buNone/>
            </a:pPr>
            <a:endParaRPr lang="en-US" dirty="0" smtClean="0"/>
          </a:p>
          <a:p>
            <a:pPr>
              <a:buFont typeface="Wingdings" pitchFamily="2" charset="2"/>
              <a:buChar char="Ø"/>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6923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marL="0" indent="0" algn="ctr">
              <a:buNone/>
            </a:pPr>
            <a:endParaRPr lang="en-US" sz="4400" i="1" dirty="0" smtClean="0">
              <a:solidFill>
                <a:srgbClr val="FF0000"/>
              </a:solidFill>
            </a:endParaRPr>
          </a:p>
          <a:p>
            <a:pPr marL="0" indent="0" algn="ctr">
              <a:buNone/>
            </a:pPr>
            <a:r>
              <a:rPr lang="en-US" sz="4400" i="1" dirty="0" smtClean="0">
                <a:solidFill>
                  <a:srgbClr val="FF0000"/>
                </a:solidFill>
              </a:rPr>
              <a:t>“</a:t>
            </a:r>
            <a:r>
              <a:rPr lang="en-US" sz="4400" i="1" dirty="0" smtClean="0">
                <a:solidFill>
                  <a:srgbClr val="FF0000"/>
                </a:solidFill>
              </a:rPr>
              <a:t>Do </a:t>
            </a:r>
            <a:r>
              <a:rPr lang="en-US" sz="4400" i="1" dirty="0">
                <a:solidFill>
                  <a:srgbClr val="FF0000"/>
                </a:solidFill>
              </a:rPr>
              <a:t>not go where the path may lead, go instead where there is no path and leave a trail</a:t>
            </a:r>
            <a:r>
              <a:rPr lang="en-US" sz="4400" i="1" dirty="0" smtClean="0">
                <a:solidFill>
                  <a:srgbClr val="FF0000"/>
                </a:solidFill>
              </a:rPr>
              <a:t>.”</a:t>
            </a:r>
            <a:endParaRPr lang="en-US" sz="4400" i="1" dirty="0">
              <a:solidFill>
                <a:srgbClr val="FF0000"/>
              </a:solidFill>
            </a:endParaRPr>
          </a:p>
          <a:p>
            <a:pPr marL="0" indent="0" algn="ctr">
              <a:buNone/>
            </a:pPr>
            <a:r>
              <a:rPr lang="en-US" sz="4400" dirty="0">
                <a:solidFill>
                  <a:srgbClr val="0070C0"/>
                </a:solidFill>
              </a:rPr>
              <a:t>– Ralph Waldo Emerson </a:t>
            </a:r>
            <a:r>
              <a:rPr lang="en-US" sz="4400" dirty="0"/>
              <a:t>         </a:t>
            </a:r>
          </a:p>
          <a:p>
            <a:pPr marL="0" indent="0">
              <a:buNone/>
            </a:pPr>
            <a:endParaRPr lang="en-US" dirty="0"/>
          </a:p>
        </p:txBody>
      </p:sp>
    </p:spTree>
    <p:extLst>
      <p:ext uri="{BB962C8B-B14F-4D97-AF65-F5344CB8AC3E}">
        <p14:creationId xmlns:p14="http://schemas.microsoft.com/office/powerpoint/2010/main" val="393479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a:p>
        </p:txBody>
      </p:sp>
    </p:spTree>
    <p:extLst>
      <p:ext uri="{BB962C8B-B14F-4D97-AF65-F5344CB8AC3E}">
        <p14:creationId xmlns:p14="http://schemas.microsoft.com/office/powerpoint/2010/main" val="282328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fontScale="90000"/>
          </a:bodyPr>
          <a:lstStyle/>
          <a:p>
            <a:r>
              <a:rPr lang="en-US" b="1" dirty="0" smtClean="0">
                <a:solidFill>
                  <a:srgbClr val="FF0000"/>
                </a:solidFill>
              </a:rPr>
              <a:t>                     Just  a dream in 1983….</a:t>
            </a:r>
            <a:endParaRPr lang="en-US"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6179" y="1077912"/>
            <a:ext cx="5238221" cy="478948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867" y="582612"/>
            <a:ext cx="2667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92" y="3505200"/>
            <a:ext cx="2190750" cy="288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939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68362"/>
          </a:xfrm>
          <a:solidFill>
            <a:srgbClr val="FFFF00"/>
          </a:solidFill>
        </p:spPr>
        <p:txBody>
          <a:bodyPr>
            <a:noAutofit/>
          </a:bodyPr>
          <a:lstStyle/>
          <a:p>
            <a:r>
              <a:rPr lang="en-US" sz="6000" dirty="0" smtClean="0">
                <a:solidFill>
                  <a:srgbClr val="002060"/>
                </a:solidFill>
              </a:rPr>
              <a:t>Agenda</a:t>
            </a:r>
            <a:endParaRPr lang="en-US" sz="6000" dirty="0">
              <a:solidFill>
                <a:srgbClr val="002060"/>
              </a:solidFill>
            </a:endParaRPr>
          </a:p>
        </p:txBody>
      </p:sp>
      <p:sp>
        <p:nvSpPr>
          <p:cNvPr id="3" name="Content Placeholder 2"/>
          <p:cNvSpPr>
            <a:spLocks noGrp="1"/>
          </p:cNvSpPr>
          <p:nvPr>
            <p:ph idx="1"/>
          </p:nvPr>
        </p:nvSpPr>
        <p:spPr>
          <a:xfrm>
            <a:off x="457200" y="1143000"/>
            <a:ext cx="8229600" cy="4983163"/>
          </a:xfrm>
          <a:solidFill>
            <a:schemeClr val="accent6">
              <a:lumMod val="20000"/>
              <a:lumOff val="80000"/>
            </a:schemeClr>
          </a:solidFill>
        </p:spPr>
        <p:txBody>
          <a:bodyPr/>
          <a:lstStyle/>
          <a:p>
            <a:pPr marL="0" indent="0" algn="ctr">
              <a:buNone/>
            </a:pPr>
            <a:r>
              <a:rPr lang="en-US" b="1" u="sng" dirty="0" smtClean="0"/>
              <a:t>Mini Sessions:</a:t>
            </a:r>
          </a:p>
          <a:p>
            <a:pPr marL="0" indent="0">
              <a:buNone/>
            </a:pPr>
            <a:r>
              <a:rPr lang="en-US" sz="2800" b="1" dirty="0" smtClean="0"/>
              <a:t>Session 1: 	</a:t>
            </a:r>
            <a:r>
              <a:rPr lang="en-US" sz="2800" dirty="0" smtClean="0"/>
              <a:t>1:30 – 2:15</a:t>
            </a:r>
          </a:p>
          <a:p>
            <a:pPr marL="0" indent="0">
              <a:buNone/>
            </a:pPr>
            <a:r>
              <a:rPr lang="en-US" sz="2800" u="sng" dirty="0" smtClean="0"/>
              <a:t>New Next Year…..</a:t>
            </a:r>
          </a:p>
          <a:p>
            <a:pPr marL="0" indent="0">
              <a:buNone/>
            </a:pPr>
            <a:r>
              <a:rPr lang="en-US" sz="2800" dirty="0" smtClean="0"/>
              <a:t>New Course Sequencing/Changes and </a:t>
            </a:r>
            <a:r>
              <a:rPr lang="en-US" sz="2800" dirty="0"/>
              <a:t>C</a:t>
            </a:r>
            <a:r>
              <a:rPr lang="en-US" sz="2800" dirty="0" smtClean="0"/>
              <a:t>oncerns</a:t>
            </a:r>
          </a:p>
          <a:p>
            <a:pPr marL="0" indent="0">
              <a:buNone/>
            </a:pPr>
            <a:endParaRPr lang="en-US" sz="2800" dirty="0" smtClean="0"/>
          </a:p>
          <a:p>
            <a:pPr marL="0" indent="0">
              <a:buNone/>
            </a:pPr>
            <a:r>
              <a:rPr lang="en-US" sz="2800" b="1" dirty="0" smtClean="0"/>
              <a:t>Session 2: 	</a:t>
            </a:r>
            <a:r>
              <a:rPr lang="en-US" sz="2800" dirty="0" smtClean="0"/>
              <a:t>2:30 – 3:15 </a:t>
            </a:r>
          </a:p>
          <a:p>
            <a:pPr marL="0" indent="0">
              <a:buNone/>
            </a:pPr>
            <a:r>
              <a:rPr lang="en-US" sz="2800" dirty="0" smtClean="0"/>
              <a:t>Digging into Domain 4 of Teacher Effectiveness</a:t>
            </a:r>
          </a:p>
          <a:p>
            <a:pPr marL="0" indent="0" algn="ctr">
              <a:buNone/>
            </a:pPr>
            <a:endParaRPr lang="en-US" dirty="0" smtClean="0"/>
          </a:p>
          <a:p>
            <a:pPr marL="0" indent="0" algn="ctr">
              <a:buNone/>
            </a:pPr>
            <a:endParaRPr lang="en-US" dirty="0" smtClean="0"/>
          </a:p>
        </p:txBody>
      </p:sp>
    </p:spTree>
    <p:extLst>
      <p:ext uri="{BB962C8B-B14F-4D97-AF65-F5344CB8AC3E}">
        <p14:creationId xmlns:p14="http://schemas.microsoft.com/office/powerpoint/2010/main" val="4191850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Next Year………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New Course sequencing</a:t>
            </a:r>
          </a:p>
          <a:p>
            <a:pPr marL="514350" indent="-514350">
              <a:buFont typeface="+mj-lt"/>
              <a:buAutoNum type="arabicPeriod"/>
            </a:pPr>
            <a:r>
              <a:rPr lang="en-US" b="1" dirty="0" smtClean="0"/>
              <a:t>New Flex Day Schedule</a:t>
            </a:r>
          </a:p>
          <a:p>
            <a:pPr marL="514350" indent="-514350">
              <a:buFont typeface="+mj-lt"/>
              <a:buAutoNum type="arabicPeriod"/>
            </a:pPr>
            <a:r>
              <a:rPr lang="en-US" b="1" dirty="0" smtClean="0"/>
              <a:t>Two new courses:</a:t>
            </a:r>
          </a:p>
          <a:p>
            <a:pPr marL="0" indent="0">
              <a:buNone/>
            </a:pPr>
            <a:r>
              <a:rPr lang="en-US" dirty="0" smtClean="0"/>
              <a:t>	A) Keystone Acceleration </a:t>
            </a:r>
          </a:p>
          <a:p>
            <a:pPr marL="0" indent="0">
              <a:buNone/>
            </a:pPr>
            <a:r>
              <a:rPr lang="en-US" dirty="0" smtClean="0"/>
              <a:t>	B) College Ready Math</a:t>
            </a:r>
          </a:p>
          <a:p>
            <a:pPr marL="0" indent="0">
              <a:buNone/>
            </a:pPr>
            <a:r>
              <a:rPr lang="en-US" b="1" dirty="0" smtClean="0"/>
              <a:t>4. Performance Plus </a:t>
            </a:r>
          </a:p>
          <a:p>
            <a:pPr marL="0" indent="0">
              <a:buNone/>
            </a:pPr>
            <a:endParaRPr lang="en-US" b="1" dirty="0" smtClean="0"/>
          </a:p>
        </p:txBody>
      </p:sp>
    </p:spTree>
    <p:extLst>
      <p:ext uri="{BB962C8B-B14F-4D97-AF65-F5344CB8AC3E}">
        <p14:creationId xmlns:p14="http://schemas.microsoft.com/office/powerpoint/2010/main" val="50783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1. New Course Sequencing</a:t>
            </a:r>
            <a:endParaRPr lang="en-US" dirty="0"/>
          </a:p>
        </p:txBody>
      </p:sp>
      <p:sp>
        <p:nvSpPr>
          <p:cNvPr id="3" name="Content Placeholder 2"/>
          <p:cNvSpPr>
            <a:spLocks noGrp="1"/>
          </p:cNvSpPr>
          <p:nvPr>
            <p:ph idx="1"/>
          </p:nvPr>
        </p:nvSpPr>
        <p:spPr>
          <a:xfrm>
            <a:off x="457200" y="1066800"/>
            <a:ext cx="8229600" cy="5181600"/>
          </a:xfrm>
        </p:spPr>
        <p:txBody>
          <a:bodyPr/>
          <a:lstStyle/>
          <a:p>
            <a:r>
              <a:rPr lang="en-US" dirty="0" smtClean="0"/>
              <a:t>Algebra 1 – Algebra II - Geometry</a:t>
            </a:r>
          </a:p>
          <a:p>
            <a:r>
              <a:rPr lang="en-US" dirty="0" smtClean="0"/>
              <a:t>Gifted Algebra II will be added as the Gifted 9</a:t>
            </a:r>
            <a:r>
              <a:rPr lang="en-US" baseline="30000" dirty="0" smtClean="0"/>
              <a:t>th</a:t>
            </a:r>
            <a:r>
              <a:rPr lang="en-US" dirty="0" smtClean="0"/>
              <a:t> will also have Gifted English etc.. This keeps with the sequencing. ( GAR - Gifted ) </a:t>
            </a:r>
          </a:p>
          <a:p>
            <a:r>
              <a:rPr lang="en-US" dirty="0" smtClean="0"/>
              <a:t>Algebra 1, Algebra 2 and AP Calculus will have labs each week. </a:t>
            </a:r>
          </a:p>
          <a:p>
            <a:r>
              <a:rPr lang="en-US" dirty="0" smtClean="0"/>
              <a:t>Students that fail the Keystone Exam will take the Keystone Acceleration Course along side their regular math course.</a:t>
            </a:r>
          </a:p>
          <a:p>
            <a:endParaRPr lang="en-US" dirty="0" smtClean="0"/>
          </a:p>
        </p:txBody>
      </p:sp>
    </p:spTree>
    <p:extLst>
      <p:ext uri="{BB962C8B-B14F-4D97-AF65-F5344CB8AC3E}">
        <p14:creationId xmlns:p14="http://schemas.microsoft.com/office/powerpoint/2010/main" val="404891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1. New Course Sequencing: </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8382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50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382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277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normAutofit fontScale="90000"/>
          </a:bodyPr>
          <a:lstStyle/>
          <a:p>
            <a:r>
              <a:rPr lang="en-US" dirty="0" smtClean="0"/>
              <a:t>2. Flex Day </a:t>
            </a:r>
            <a:endParaRPr lang="en-US" dirty="0"/>
          </a:p>
        </p:txBody>
      </p:sp>
      <p:sp>
        <p:nvSpPr>
          <p:cNvPr id="3" name="Content Placeholder 2"/>
          <p:cNvSpPr>
            <a:spLocks noGrp="1"/>
          </p:cNvSpPr>
          <p:nvPr>
            <p:ph idx="1"/>
          </p:nvPr>
        </p:nvSpPr>
        <p:spPr>
          <a:xfrm>
            <a:off x="457200" y="762000"/>
            <a:ext cx="8229600" cy="5943600"/>
          </a:xfrm>
        </p:spPr>
        <p:txBody>
          <a:bodyPr>
            <a:normAutofit fontScale="92500" lnSpcReduction="10000"/>
          </a:bodyPr>
          <a:lstStyle/>
          <a:p>
            <a:r>
              <a:rPr lang="en-US" sz="2800" dirty="0" smtClean="0"/>
              <a:t>Created to reduce class size and be able to offer more electives for students.</a:t>
            </a:r>
          </a:p>
          <a:p>
            <a:pPr marL="0" indent="0">
              <a:buNone/>
            </a:pPr>
            <a:r>
              <a:rPr lang="en-US" sz="2800" u="sng" dirty="0" smtClean="0"/>
              <a:t>Concerns: </a:t>
            </a:r>
          </a:p>
          <a:p>
            <a:r>
              <a:rPr lang="en-US" sz="2800" dirty="0" smtClean="0"/>
              <a:t>8</a:t>
            </a:r>
            <a:r>
              <a:rPr lang="en-US" sz="2800" baseline="30000" dirty="0" smtClean="0"/>
              <a:t>th</a:t>
            </a:r>
            <a:r>
              <a:rPr lang="en-US" sz="2800" dirty="0" smtClean="0"/>
              <a:t> period schedule will not conflict with gyms or science labs.</a:t>
            </a:r>
          </a:p>
          <a:p>
            <a:r>
              <a:rPr lang="en-US" sz="2800" dirty="0" smtClean="0"/>
              <a:t>8</a:t>
            </a:r>
            <a:r>
              <a:rPr lang="en-US" sz="2800" baseline="30000" dirty="0" smtClean="0"/>
              <a:t>th</a:t>
            </a:r>
            <a:r>
              <a:rPr lang="en-US" sz="2800" dirty="0" smtClean="0"/>
              <a:t> period scheduled classes override any detention</a:t>
            </a:r>
          </a:p>
          <a:p>
            <a:r>
              <a:rPr lang="en-US" sz="2800" dirty="0" smtClean="0"/>
              <a:t>All classes will 45 minutes. Lunch will be 30 minutes. Homeroom will be 2nd period directly after 1</a:t>
            </a:r>
            <a:r>
              <a:rPr lang="en-US" sz="2800" baseline="30000" dirty="0" smtClean="0"/>
              <a:t>st</a:t>
            </a:r>
            <a:r>
              <a:rPr lang="en-US" sz="2800" dirty="0" smtClean="0"/>
              <a:t> period. It will be for a short period of time. Students will remain in their 1</a:t>
            </a:r>
            <a:r>
              <a:rPr lang="en-US" sz="2800" baseline="30000" dirty="0" smtClean="0"/>
              <a:t>st</a:t>
            </a:r>
            <a:r>
              <a:rPr lang="en-US" sz="2800" dirty="0" smtClean="0"/>
              <a:t> period class when the bell rings and stay there until roll is taken – then move to their 45 minute 3</a:t>
            </a:r>
            <a:r>
              <a:rPr lang="en-US" sz="2800" baseline="30000" dirty="0" smtClean="0"/>
              <a:t>rd</a:t>
            </a:r>
            <a:r>
              <a:rPr lang="en-US" sz="2800" dirty="0" smtClean="0"/>
              <a:t> period class.</a:t>
            </a:r>
          </a:p>
          <a:p>
            <a:r>
              <a:rPr lang="en-US" sz="2800" dirty="0" smtClean="0"/>
              <a:t>Possibility that students enrolled in a sport may not be required to take a gym class.</a:t>
            </a:r>
          </a:p>
          <a:p>
            <a:endParaRPr lang="en-US" sz="2800" dirty="0" smtClean="0"/>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871531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3200" dirty="0" smtClean="0"/>
              <a:t>3. New Courses….</a:t>
            </a:r>
            <a:endParaRPr lang="en-US" sz="3200" dirty="0"/>
          </a:p>
        </p:txBody>
      </p:sp>
      <p:sp>
        <p:nvSpPr>
          <p:cNvPr id="3" name="Content Placeholder 2"/>
          <p:cNvSpPr>
            <a:spLocks noGrp="1"/>
          </p:cNvSpPr>
          <p:nvPr>
            <p:ph idx="1"/>
          </p:nvPr>
        </p:nvSpPr>
        <p:spPr>
          <a:xfrm>
            <a:off x="457200" y="609600"/>
            <a:ext cx="8229600" cy="5943600"/>
          </a:xfrm>
        </p:spPr>
        <p:txBody>
          <a:bodyPr>
            <a:normAutofit fontScale="77500" lnSpcReduction="20000"/>
          </a:bodyPr>
          <a:lstStyle/>
          <a:p>
            <a:pPr marL="0" indent="0">
              <a:buNone/>
            </a:pPr>
            <a:r>
              <a:rPr lang="en-US" b="1" dirty="0" smtClean="0"/>
              <a:t>Keystone Acceleration Part I </a:t>
            </a:r>
          </a:p>
          <a:p>
            <a:r>
              <a:rPr lang="en-US" dirty="0" smtClean="0"/>
              <a:t>Students that fail the Keystone </a:t>
            </a:r>
            <a:r>
              <a:rPr lang="en-US" dirty="0"/>
              <a:t>E</a:t>
            </a:r>
            <a:r>
              <a:rPr lang="en-US" dirty="0" smtClean="0"/>
              <a:t>xam will enter this course.</a:t>
            </a:r>
          </a:p>
          <a:p>
            <a:r>
              <a:rPr lang="en-US" dirty="0" smtClean="0"/>
              <a:t>Students will be monitored based on data related to their performance on the Keystone Exam</a:t>
            </a:r>
          </a:p>
          <a:p>
            <a:r>
              <a:rPr lang="en-US" dirty="0" smtClean="0"/>
              <a:t>CDT’s </a:t>
            </a:r>
          </a:p>
          <a:p>
            <a:r>
              <a:rPr lang="en-US" dirty="0" smtClean="0"/>
              <a:t>Possibility that this course may contain on-line materials that will address their deficits, and place them in an appropriate module that will help them improve their skills.</a:t>
            </a:r>
          </a:p>
          <a:p>
            <a:r>
              <a:rPr lang="en-US" dirty="0" smtClean="0"/>
              <a:t>These students will be tested in the Winter Window,</a:t>
            </a:r>
          </a:p>
          <a:p>
            <a:pPr marL="0" indent="0">
              <a:buNone/>
            </a:pPr>
            <a:r>
              <a:rPr lang="en-US" dirty="0" smtClean="0"/>
              <a:t>       (results are supposed to be back to districts by Jan 12</a:t>
            </a:r>
            <a:r>
              <a:rPr lang="en-US" baseline="30000" dirty="0" smtClean="0"/>
              <a:t>th</a:t>
            </a:r>
            <a:r>
              <a:rPr lang="en-US" dirty="0" smtClean="0"/>
              <a:t>) . </a:t>
            </a:r>
          </a:p>
          <a:p>
            <a:pPr marL="0" indent="0">
              <a:buNone/>
            </a:pPr>
            <a:r>
              <a:rPr lang="en-US" dirty="0" smtClean="0"/>
              <a:t>If the students pass the Keystone, they may be moved to an elective for the Second Semester. </a:t>
            </a:r>
            <a:endParaRPr lang="en-US" dirty="0"/>
          </a:p>
          <a:p>
            <a:pPr marL="0" indent="0" algn="ctr">
              <a:buNone/>
            </a:pPr>
            <a:r>
              <a:rPr lang="en-US" dirty="0" smtClean="0"/>
              <a:t>OR </a:t>
            </a:r>
          </a:p>
          <a:p>
            <a:pPr marL="0" indent="0">
              <a:buNone/>
            </a:pPr>
            <a:r>
              <a:rPr lang="en-US" dirty="0" smtClean="0"/>
              <a:t>If scores are not back in time, students will continue in the course and we will design some sort of District Project based Curriculum for them to continue.</a:t>
            </a:r>
            <a:endParaRPr lang="en-US" dirty="0"/>
          </a:p>
        </p:txBody>
      </p:sp>
    </p:spTree>
    <p:extLst>
      <p:ext uri="{BB962C8B-B14F-4D97-AF65-F5344CB8AC3E}">
        <p14:creationId xmlns:p14="http://schemas.microsoft.com/office/powerpoint/2010/main" val="24490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TotalTime>
  <Words>674</Words>
  <Application>Microsoft Office PowerPoint</Application>
  <PresentationFormat>On-screen Show (4:3)</PresentationFormat>
  <Paragraphs>71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Wilkes-Barre Area School District In-service April 9, 2014  </vt:lpstr>
      <vt:lpstr>                     Just  a dream in 1983….</vt:lpstr>
      <vt:lpstr>Agenda</vt:lpstr>
      <vt:lpstr>New Next Year………</vt:lpstr>
      <vt:lpstr>1. New Course Sequencing</vt:lpstr>
      <vt:lpstr>1. New Course Sequencing: </vt:lpstr>
      <vt:lpstr>PowerPoint Presentation</vt:lpstr>
      <vt:lpstr>2. Flex Day </vt:lpstr>
      <vt:lpstr>3. New Courses….</vt:lpstr>
      <vt:lpstr>College Ready Math</vt:lpstr>
      <vt:lpstr>4. Performance Plus</vt:lpstr>
      <vt:lpstr>What is needed to accommodate change?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Wilkes-Barre Area School District In-service April 9, 2014</dc:title>
  <dc:creator>drost, corrine a</dc:creator>
  <cp:lastModifiedBy>drost, corrine a</cp:lastModifiedBy>
  <cp:revision>25</cp:revision>
  <dcterms:created xsi:type="dcterms:W3CDTF">2014-03-18T12:31:12Z</dcterms:created>
  <dcterms:modified xsi:type="dcterms:W3CDTF">2014-04-15T16:47:28Z</dcterms:modified>
</cp:coreProperties>
</file>