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7"/>
  </p:notesMasterIdLst>
  <p:sldIdLst>
    <p:sldId id="300" r:id="rId2"/>
    <p:sldId id="286" r:id="rId3"/>
    <p:sldId id="287" r:id="rId4"/>
    <p:sldId id="288" r:id="rId5"/>
    <p:sldId id="289" r:id="rId6"/>
    <p:sldId id="290" r:id="rId7"/>
    <p:sldId id="292" r:id="rId8"/>
    <p:sldId id="293" r:id="rId9"/>
    <p:sldId id="294" r:id="rId10"/>
    <p:sldId id="295" r:id="rId11"/>
    <p:sldId id="296" r:id="rId12"/>
    <p:sldId id="297" r:id="rId13"/>
    <p:sldId id="298" r:id="rId14"/>
    <p:sldId id="299" r:id="rId15"/>
    <p:sldId id="257" r:id="rId16"/>
    <p:sldId id="259" r:id="rId17"/>
    <p:sldId id="261" r:id="rId18"/>
    <p:sldId id="264" r:id="rId19"/>
    <p:sldId id="266" r:id="rId20"/>
    <p:sldId id="267" r:id="rId21"/>
    <p:sldId id="268" r:id="rId22"/>
    <p:sldId id="269" r:id="rId23"/>
    <p:sldId id="270" r:id="rId24"/>
    <p:sldId id="271" r:id="rId25"/>
    <p:sldId id="274" r:id="rId26"/>
    <p:sldId id="275" r:id="rId27"/>
    <p:sldId id="302" r:id="rId28"/>
    <p:sldId id="303" r:id="rId29"/>
    <p:sldId id="304" r:id="rId30"/>
    <p:sldId id="277" r:id="rId31"/>
    <p:sldId id="305" r:id="rId32"/>
    <p:sldId id="278" r:id="rId33"/>
    <p:sldId id="301" r:id="rId34"/>
    <p:sldId id="279" r:id="rId35"/>
    <p:sldId id="28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04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3FFE8CC-1CAF-404C-B860-D96FC9549E5C}" type="datetimeFigureOut">
              <a:rPr lang="en-US" smtClean="0"/>
              <a:t>4/15/2014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4DCE3-282D-4B17-B81C-82CDFEE8A6D2}" type="slidenum">
              <a:rPr lang="en-US" smtClean="0"/>
              <a:t>‹#›</a:t>
            </a:fld>
            <a:endParaRPr lang="en-US"/>
          </a:p>
        </p:txBody>
      </p:sp>
    </p:spTree>
    <p:extLst>
      <p:ext uri="{BB962C8B-B14F-4D97-AF65-F5344CB8AC3E}">
        <p14:creationId xmlns:p14="http://schemas.microsoft.com/office/powerpoint/2010/main" val="350732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42CF5B-0B16-41CD-8505-9AEFA85FBF93}" type="slidenum">
              <a:rPr lang="en-US"/>
              <a:pPr eaLnBrk="1" hangingPunct="1"/>
              <a:t>4</a:t>
            </a:fld>
            <a:endParaRPr lang="en-US"/>
          </a:p>
        </p:txBody>
      </p:sp>
    </p:spTree>
    <p:extLst>
      <p:ext uri="{BB962C8B-B14F-4D97-AF65-F5344CB8AC3E}">
        <p14:creationId xmlns:p14="http://schemas.microsoft.com/office/powerpoint/2010/main" val="296969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F6A5A3-035A-4444-9B30-0C272AE98E40}" type="slidenum">
              <a:rPr lang="en-US"/>
              <a:pPr eaLnBrk="1" hangingPunct="1"/>
              <a:t>5</a:t>
            </a:fld>
            <a:endParaRPr lang="en-US"/>
          </a:p>
        </p:txBody>
      </p:sp>
    </p:spTree>
    <p:extLst>
      <p:ext uri="{BB962C8B-B14F-4D97-AF65-F5344CB8AC3E}">
        <p14:creationId xmlns:p14="http://schemas.microsoft.com/office/powerpoint/2010/main" val="102764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6B4E90-9079-4103-8A84-B460961EFA8E}"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9012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73645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68294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38E94BA-2241-42A4-8574-309867EAE7F6}"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576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49F463E-E177-4D14-93DD-8DA95972B7FE}"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89536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49F463E-E177-4D14-93DD-8DA95972B7FE}"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8E94BA-2241-42A4-8574-309867EAE7F6}"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302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49F463E-E177-4D14-93DD-8DA95972B7FE}"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14202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70698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260600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04500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F463E-E177-4D14-93DD-8DA95972B7FE}"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8905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9F463E-E177-4D14-93DD-8DA95972B7FE}"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56854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9F463E-E177-4D14-93DD-8DA95972B7FE}" type="datetimeFigureOut">
              <a:rPr lang="en-US" smtClean="0"/>
              <a:t>4/15/2014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181353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9F463E-E177-4D14-93DD-8DA95972B7FE}" type="datetimeFigureOut">
              <a:rPr lang="en-US" smtClean="0"/>
              <a:t>4/15/2014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408410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F463E-E177-4D14-93DD-8DA95972B7FE}" type="datetimeFigureOut">
              <a:rPr lang="en-US" smtClean="0"/>
              <a:t>4/15/2014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70565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F463E-E177-4D14-93DD-8DA95972B7FE}"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306951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F463E-E177-4D14-93DD-8DA95972B7FE}"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8E94BA-2241-42A4-8574-309867EAE7F6}" type="slidenum">
              <a:rPr lang="en-US" smtClean="0"/>
              <a:t>‹#›</a:t>
            </a:fld>
            <a:endParaRPr lang="en-US"/>
          </a:p>
        </p:txBody>
      </p:sp>
    </p:spTree>
    <p:extLst>
      <p:ext uri="{BB962C8B-B14F-4D97-AF65-F5344CB8AC3E}">
        <p14:creationId xmlns:p14="http://schemas.microsoft.com/office/powerpoint/2010/main" val="191288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49F463E-E177-4D14-93DD-8DA95972B7FE}" type="datetimeFigureOut">
              <a:rPr lang="en-US" smtClean="0"/>
              <a:t>4/15/2014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38E94BA-2241-42A4-8574-309867EAE7F6}" type="slidenum">
              <a:rPr lang="en-US" smtClean="0"/>
              <a:t>‹#›</a:t>
            </a:fld>
            <a:endParaRPr lang="en-US"/>
          </a:p>
        </p:txBody>
      </p:sp>
    </p:spTree>
    <p:extLst>
      <p:ext uri="{BB962C8B-B14F-4D97-AF65-F5344CB8AC3E}">
        <p14:creationId xmlns:p14="http://schemas.microsoft.com/office/powerpoint/2010/main" val="244405092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tams.yolasite.com/" TargetMode="External"/><Relationship Id="rId3" Type="http://schemas.openxmlformats.org/officeDocument/2006/relationships/hyperlink" Target="http://sitemaker.umich.edu/amandafletcher/welcome_to_my_eportfolio_" TargetMode="External"/><Relationship Id="rId7" Type="http://schemas.openxmlformats.org/officeDocument/2006/relationships/hyperlink" Target="http://ostergrenm.weebly.com/about-me.html" TargetMode="External"/><Relationship Id="rId2" Type="http://schemas.openxmlformats.org/officeDocument/2006/relationships/hyperlink" Target="http://carnaghiteachingportfolio.weebly.com/index.html" TargetMode="External"/><Relationship Id="rId1" Type="http://schemas.openxmlformats.org/officeDocument/2006/relationships/slideLayout" Target="../slideLayouts/slideLayout2.xml"/><Relationship Id="rId6" Type="http://schemas.openxmlformats.org/officeDocument/2006/relationships/hyperlink" Target="http://www.mcgill.ca/edu-e3ftoption/files/edu-e3ftoption/cindyportfolio.pdf" TargetMode="External"/><Relationship Id="rId5" Type="http://schemas.openxmlformats.org/officeDocument/2006/relationships/hyperlink" Target="Blank%20Portfolio%20Template.docx" TargetMode="External"/><Relationship Id="rId4" Type="http://schemas.openxmlformats.org/officeDocument/2006/relationships/hyperlink" Target="http://prezi.com/vgq9r80yjcrd/beth-kelleys-teaching-portfoli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cmu.edu/teaching/resources/DocumentingYourTeaching/TeachingPortfolios/TeachingPortfolios.pdf" TargetMode="External"/><Relationship Id="rId2" Type="http://schemas.openxmlformats.org/officeDocument/2006/relationships/hyperlink" Target="http://www.tlpd.ttu.edu/teach/teachingportfolio.asp" TargetMode="Externa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2" Type="http://schemas.openxmlformats.org/officeDocument/2006/relationships/hyperlink" Target="http://www.pdesas.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cndls.georgetown.edu/media/documents/teachingportfolio.pdf" TargetMode="External"/><Relationship Id="rId2" Type="http://schemas.openxmlformats.org/officeDocument/2006/relationships/hyperlink" Target="http://www.vcu.edu/cte/resources/nfrg/DevelopingaTeachingPortfoli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514601"/>
            <a:ext cx="7552267" cy="2262781"/>
          </a:xfrm>
        </p:spPr>
        <p:txBody>
          <a:bodyPr>
            <a:normAutofit fontScale="90000"/>
          </a:bodyPr>
          <a:lstStyle/>
          <a:p>
            <a:r>
              <a:rPr lang="en-US" dirty="0" smtClean="0">
                <a:solidFill>
                  <a:srgbClr val="FF0000"/>
                </a:solidFill>
              </a:rPr>
              <a:t>Educator Effectiveness</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Digging into Domain 4</a:t>
            </a:r>
            <a:br>
              <a:rPr lang="en-US"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572000"/>
            <a:ext cx="1905000" cy="1676400"/>
          </a:xfrm>
          <a:prstGeom prst="rect">
            <a:avLst/>
          </a:prstGeom>
        </p:spPr>
      </p:pic>
    </p:spTree>
    <p:extLst>
      <p:ext uri="{BB962C8B-B14F-4D97-AF65-F5344CB8AC3E}">
        <p14:creationId xmlns:p14="http://schemas.microsoft.com/office/powerpoint/2010/main" val="1595188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to Participate in Differentiated Supervision</a:t>
            </a:r>
            <a:endParaRPr lang="en-US" dirty="0"/>
          </a:p>
        </p:txBody>
      </p:sp>
      <p:sp>
        <p:nvSpPr>
          <p:cNvPr id="3" name="Content Placeholder 2"/>
          <p:cNvSpPr>
            <a:spLocks noGrp="1"/>
          </p:cNvSpPr>
          <p:nvPr>
            <p:ph idx="1"/>
          </p:nvPr>
        </p:nvSpPr>
        <p:spPr>
          <a:xfrm>
            <a:off x="1219201" y="2133600"/>
            <a:ext cx="7315200" cy="4495800"/>
          </a:xfrm>
        </p:spPr>
        <p:txBody>
          <a:bodyPr>
            <a:normAutofit lnSpcReduction="10000"/>
          </a:bodyPr>
          <a:lstStyle/>
          <a:p>
            <a:r>
              <a:rPr lang="en-US" dirty="0"/>
              <a:t>PDE recommends that professional employees who have received a Satisfactory summative rating in the previous two years should be eligible to participate in Differentiated Supervision</a:t>
            </a:r>
            <a:r>
              <a:rPr lang="en-US" dirty="0" smtClean="0"/>
              <a:t>.</a:t>
            </a:r>
          </a:p>
          <a:p>
            <a:pPr marL="0" indent="0">
              <a:buNone/>
            </a:pPr>
            <a:r>
              <a:rPr lang="en-US" dirty="0" smtClean="0"/>
              <a:t> </a:t>
            </a:r>
          </a:p>
          <a:p>
            <a:r>
              <a:rPr lang="en-US" dirty="0" smtClean="0"/>
              <a:t>Prior </a:t>
            </a:r>
            <a:r>
              <a:rPr lang="en-US" dirty="0"/>
              <a:t>to the 2013-2014 school year, a Satisfactory performance rating using a previously approved rating form, e.g., PDE 5501, PDE 426, PDE 427, or PDE 428 may be used to qualify for participation in Differentiated Supervision. </a:t>
            </a:r>
            <a:endParaRPr lang="en-US" dirty="0" smtClean="0"/>
          </a:p>
          <a:p>
            <a:endParaRPr lang="en-US" dirty="0"/>
          </a:p>
          <a:p>
            <a:r>
              <a:rPr lang="en-US" dirty="0"/>
              <a:t>All Differentiated Supervision Modes must be aligned to the Danielson’s </a:t>
            </a:r>
            <a:r>
              <a:rPr lang="en-US" i="1" dirty="0"/>
              <a:t>Framework for Teaching </a:t>
            </a:r>
            <a:r>
              <a:rPr lang="en-US" dirty="0"/>
              <a:t>or a PDE approved alternative system and/or related to a district or school initiative designed to improve instructional practices and impact student achievement. 	</a:t>
            </a:r>
          </a:p>
          <a:p>
            <a:endParaRPr lang="en-US" dirty="0" smtClean="0"/>
          </a:p>
          <a:p>
            <a:endParaRPr lang="en-US" dirty="0"/>
          </a:p>
        </p:txBody>
      </p:sp>
    </p:spTree>
    <p:extLst>
      <p:ext uri="{BB962C8B-B14F-4D97-AF65-F5344CB8AC3E}">
        <p14:creationId xmlns:p14="http://schemas.microsoft.com/office/powerpoint/2010/main" val="607291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Differentiated Supervision Modes</a:t>
            </a:r>
            <a:endParaRPr lang="en-US" dirty="0"/>
          </a:p>
        </p:txBody>
      </p:sp>
      <p:sp>
        <p:nvSpPr>
          <p:cNvPr id="3" name="Content Placeholder 2"/>
          <p:cNvSpPr>
            <a:spLocks noGrp="1"/>
          </p:cNvSpPr>
          <p:nvPr>
            <p:ph idx="1"/>
          </p:nvPr>
        </p:nvSpPr>
        <p:spPr/>
        <p:txBody>
          <a:bodyPr/>
          <a:lstStyle/>
          <a:p>
            <a:pPr>
              <a:buAutoNum type="arabicPeriod"/>
            </a:pPr>
            <a:r>
              <a:rPr lang="en-US" dirty="0" smtClean="0"/>
              <a:t>Peer Coaching Mode</a:t>
            </a:r>
          </a:p>
          <a:p>
            <a:pPr>
              <a:buAutoNum type="arabicPeriod"/>
            </a:pPr>
            <a:endParaRPr lang="en-US" dirty="0"/>
          </a:p>
          <a:p>
            <a:pPr>
              <a:buAutoNum type="arabicPeriod"/>
            </a:pPr>
            <a:r>
              <a:rPr lang="en-US" dirty="0" smtClean="0"/>
              <a:t>Self Directed Model/Action Research</a:t>
            </a:r>
          </a:p>
          <a:p>
            <a:pPr>
              <a:buAutoNum type="arabicPeriod"/>
            </a:pPr>
            <a:endParaRPr lang="en-US" dirty="0"/>
          </a:p>
          <a:p>
            <a:pPr>
              <a:buAutoNum type="arabicPeriod"/>
            </a:pPr>
            <a:r>
              <a:rPr lang="en-US" dirty="0" smtClean="0"/>
              <a:t>Portfolios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114800"/>
            <a:ext cx="2590800" cy="2243328"/>
          </a:xfrm>
          <a:prstGeom prst="rect">
            <a:avLst/>
          </a:prstGeom>
        </p:spPr>
      </p:pic>
    </p:spTree>
    <p:extLst>
      <p:ext uri="{BB962C8B-B14F-4D97-AF65-F5344CB8AC3E}">
        <p14:creationId xmlns:p14="http://schemas.microsoft.com/office/powerpoint/2010/main" val="95943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Coaching Mode</a:t>
            </a:r>
            <a:endParaRPr lang="en-US" dirty="0"/>
          </a:p>
        </p:txBody>
      </p:sp>
      <p:sp>
        <p:nvSpPr>
          <p:cNvPr id="3" name="Content Placeholder 2"/>
          <p:cNvSpPr>
            <a:spLocks noGrp="1"/>
          </p:cNvSpPr>
          <p:nvPr>
            <p:ph idx="1"/>
          </p:nvPr>
        </p:nvSpPr>
        <p:spPr>
          <a:xfrm>
            <a:off x="990601" y="1524000"/>
            <a:ext cx="7543800" cy="4387222"/>
          </a:xfrm>
        </p:spPr>
        <p:txBody>
          <a:bodyPr>
            <a:normAutofit lnSpcReduction="10000"/>
          </a:bodyPr>
          <a:lstStyle/>
          <a:p>
            <a:endParaRPr lang="en-US" dirty="0"/>
          </a:p>
          <a:p>
            <a:r>
              <a:rPr lang="en-US" dirty="0" smtClean="0"/>
              <a:t>Professional </a:t>
            </a:r>
            <a:r>
              <a:rPr lang="en-US" dirty="0"/>
              <a:t>employees work in dyads or triads to discuss and observe their own or another professional employee's pedagogy, student learning, curriculum aligned to the Pennsylvania Core Standards and other pertinent issues in a collaborative manner. </a:t>
            </a:r>
            <a:endParaRPr lang="en-US" dirty="0" smtClean="0"/>
          </a:p>
          <a:p>
            <a:r>
              <a:rPr lang="en-US" dirty="0" smtClean="0"/>
              <a:t>The </a:t>
            </a:r>
            <a:r>
              <a:rPr lang="en-US" dirty="0"/>
              <a:t>professionals will work together to define their professional needs and develop plans to assist them in the successful completion of the identified tasks including: specific target area(s), the evidence to be collected, observation dates, and a reflective session. </a:t>
            </a:r>
            <a:endParaRPr lang="en-US" dirty="0" smtClean="0"/>
          </a:p>
          <a:p>
            <a:r>
              <a:rPr lang="en-US" dirty="0" smtClean="0"/>
              <a:t>Meeting </a:t>
            </a:r>
            <a:r>
              <a:rPr lang="en-US" dirty="0"/>
              <a:t>notes, data collection tools, results of the observations, and the reflective sessions should be shared with the principal and used as evidence in the supervision and evaluation of the employee. </a:t>
            </a:r>
          </a:p>
          <a:p>
            <a:endParaRPr lang="en-US" dirty="0"/>
          </a:p>
          <a:p>
            <a:endParaRPr lang="en-US" dirty="0"/>
          </a:p>
        </p:txBody>
      </p:sp>
    </p:spTree>
    <p:extLst>
      <p:ext uri="{BB962C8B-B14F-4D97-AF65-F5344CB8AC3E}">
        <p14:creationId xmlns:p14="http://schemas.microsoft.com/office/powerpoint/2010/main" val="1742691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Directed Model Action Research</a:t>
            </a:r>
            <a:endParaRPr lang="en-US" dirty="0"/>
          </a:p>
        </p:txBody>
      </p:sp>
      <p:sp>
        <p:nvSpPr>
          <p:cNvPr id="3" name="Content Placeholder 2"/>
          <p:cNvSpPr>
            <a:spLocks noGrp="1"/>
          </p:cNvSpPr>
          <p:nvPr>
            <p:ph idx="1"/>
          </p:nvPr>
        </p:nvSpPr>
        <p:spPr>
          <a:xfrm>
            <a:off x="838201" y="1676400"/>
            <a:ext cx="7696200" cy="4234822"/>
          </a:xfrm>
        </p:spPr>
        <p:txBody>
          <a:bodyPr>
            <a:normAutofit lnSpcReduction="10000"/>
          </a:bodyPr>
          <a:lstStyle/>
          <a:p>
            <a:endParaRPr lang="en-US" dirty="0"/>
          </a:p>
          <a:p>
            <a:r>
              <a:rPr lang="en-US" dirty="0" smtClean="0"/>
              <a:t>Professional </a:t>
            </a:r>
            <a:r>
              <a:rPr lang="en-US" dirty="0"/>
              <a:t>employees will develop a structured, on-going reflection of a practice-related issue (Danielson’s </a:t>
            </a:r>
            <a:r>
              <a:rPr lang="en-US" i="1" dirty="0"/>
              <a:t>Framework for Teaching </a:t>
            </a:r>
            <a:r>
              <a:rPr lang="en-US" dirty="0"/>
              <a:t>or a PDE approved alternative system). </a:t>
            </a:r>
            <a:endParaRPr lang="en-US" dirty="0" smtClean="0"/>
          </a:p>
          <a:p>
            <a:endParaRPr lang="en-US" dirty="0" smtClean="0"/>
          </a:p>
          <a:p>
            <a:r>
              <a:rPr lang="en-US" dirty="0" smtClean="0"/>
              <a:t>Professionals </a:t>
            </a:r>
            <a:r>
              <a:rPr lang="en-US" dirty="0"/>
              <a:t>may work individually or in small groups, dyads or triads, to complete the action research project. </a:t>
            </a:r>
            <a:endParaRPr lang="en-US" dirty="0" smtClean="0"/>
          </a:p>
          <a:p>
            <a:endParaRPr lang="en-US" dirty="0" smtClean="0"/>
          </a:p>
          <a:p>
            <a:r>
              <a:rPr lang="en-US" dirty="0" smtClean="0"/>
              <a:t>Meeting </a:t>
            </a:r>
            <a:r>
              <a:rPr lang="en-US" dirty="0"/>
              <a:t>notes, resources, data collection tools, and the results of the reflective sessions should be shared with the principal and used as evidence in the supervision and evaluation of the employee. </a:t>
            </a:r>
          </a:p>
          <a:p>
            <a:pPr marL="0" indent="0">
              <a:buNone/>
            </a:pPr>
            <a:r>
              <a:rPr lang="en-US" dirty="0"/>
              <a:t>	</a:t>
            </a:r>
          </a:p>
          <a:p>
            <a:endParaRPr lang="en-US" dirty="0"/>
          </a:p>
        </p:txBody>
      </p:sp>
    </p:spTree>
    <p:extLst>
      <p:ext uri="{BB962C8B-B14F-4D97-AF65-F5344CB8AC3E}">
        <p14:creationId xmlns:p14="http://schemas.microsoft.com/office/powerpoint/2010/main" val="2752395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endParaRPr lang="en-US" dirty="0"/>
          </a:p>
        </p:txBody>
      </p:sp>
      <p:sp>
        <p:nvSpPr>
          <p:cNvPr id="3" name="Content Placeholder 2"/>
          <p:cNvSpPr>
            <a:spLocks noGrp="1"/>
          </p:cNvSpPr>
          <p:nvPr>
            <p:ph idx="1"/>
          </p:nvPr>
        </p:nvSpPr>
        <p:spPr>
          <a:xfrm>
            <a:off x="1143001" y="1447800"/>
            <a:ext cx="7391400" cy="4463422"/>
          </a:xfrm>
        </p:spPr>
        <p:txBody>
          <a:bodyPr>
            <a:normAutofit lnSpcReduction="10000"/>
          </a:bodyPr>
          <a:lstStyle/>
          <a:p>
            <a:endParaRPr lang="en-US" dirty="0"/>
          </a:p>
          <a:p>
            <a:r>
              <a:rPr lang="en-US" dirty="0" smtClean="0"/>
              <a:t>Professional </a:t>
            </a:r>
            <a:r>
              <a:rPr lang="en-US" dirty="0"/>
              <a:t>employees will examine their own practice in relation to the Danielson’s </a:t>
            </a:r>
            <a:r>
              <a:rPr lang="en-US" i="1" dirty="0"/>
              <a:t>Framework for Teaching </a:t>
            </a:r>
            <a:r>
              <a:rPr lang="en-US" dirty="0"/>
              <a:t>or a PDE approved alternative system and reflect in a written report and/or documented discussions with colleagues. </a:t>
            </a:r>
            <a:endParaRPr lang="en-US" dirty="0" smtClean="0"/>
          </a:p>
          <a:p>
            <a:pPr marL="0" indent="0">
              <a:buNone/>
            </a:pPr>
            <a:endParaRPr lang="en-US" dirty="0" smtClean="0"/>
          </a:p>
          <a:p>
            <a:r>
              <a:rPr lang="en-US" dirty="0" smtClean="0"/>
              <a:t>Portfolios </a:t>
            </a:r>
            <a:r>
              <a:rPr lang="en-US" dirty="0"/>
              <a:t>may be developed according to criteria established collaboratively by the administrator and the teacher based upon their interests or needs. </a:t>
            </a:r>
            <a:endParaRPr lang="en-US" dirty="0" smtClean="0"/>
          </a:p>
          <a:p>
            <a:endParaRPr lang="en-US" dirty="0"/>
          </a:p>
          <a:p>
            <a:r>
              <a:rPr lang="en-US" dirty="0" smtClean="0"/>
              <a:t>Resources</a:t>
            </a:r>
            <a:r>
              <a:rPr lang="en-US" dirty="0"/>
              <a:t>, data collection tools, and the results of the reflective sessions should be shared with the principal and used as evidence in the supervision and evaluation of the employee. </a:t>
            </a:r>
          </a:p>
          <a:p>
            <a:endParaRPr lang="en-US" dirty="0"/>
          </a:p>
          <a:p>
            <a:endParaRPr lang="en-US" dirty="0"/>
          </a:p>
        </p:txBody>
      </p:sp>
    </p:spTree>
    <p:extLst>
      <p:ext uri="{BB962C8B-B14F-4D97-AF65-F5344CB8AC3E}">
        <p14:creationId xmlns:p14="http://schemas.microsoft.com/office/powerpoint/2010/main" val="4162400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7772400" cy="990600"/>
          </a:xfrm>
          <a:solidFill>
            <a:schemeClr val="accent6">
              <a:lumMod val="75000"/>
            </a:schemeClr>
          </a:solidFill>
        </p:spPr>
        <p:txBody>
          <a:bodyPr>
            <a:normAutofit/>
          </a:bodyPr>
          <a:lstStyle/>
          <a:p>
            <a:r>
              <a:rPr lang="en-US" sz="4800" dirty="0" smtClean="0"/>
              <a:t>What is a Portfolio?</a:t>
            </a:r>
            <a:endParaRPr lang="en-US" sz="4800" dirty="0"/>
          </a:p>
        </p:txBody>
      </p:sp>
      <p:sp>
        <p:nvSpPr>
          <p:cNvPr id="4" name="TextBox 3"/>
          <p:cNvSpPr txBox="1"/>
          <p:nvPr/>
        </p:nvSpPr>
        <p:spPr>
          <a:xfrm>
            <a:off x="1066800" y="2438400"/>
            <a:ext cx="7162800" cy="3970318"/>
          </a:xfrm>
          <a:prstGeom prst="rect">
            <a:avLst/>
          </a:prstGeom>
          <a:noFill/>
        </p:spPr>
        <p:txBody>
          <a:bodyPr wrap="square" rtlCol="0">
            <a:spAutoFit/>
          </a:bodyPr>
          <a:lstStyle/>
          <a:p>
            <a:r>
              <a:rPr lang="en-US" dirty="0" smtClean="0"/>
              <a:t>	Zepeda says, “An organized, goal-driven documentation of your professional growth and achieved competence in the complex act called teaching.” (Zepeda, 2012 pg. 275)</a:t>
            </a:r>
          </a:p>
          <a:p>
            <a:endParaRPr lang="en-US" dirty="0"/>
          </a:p>
          <a:p>
            <a:endParaRPr lang="en-US" dirty="0" smtClean="0"/>
          </a:p>
          <a:p>
            <a:endParaRPr lang="en-US" dirty="0"/>
          </a:p>
          <a:p>
            <a:endParaRPr lang="en-US" dirty="0" smtClean="0"/>
          </a:p>
          <a:p>
            <a:endParaRPr lang="en-US" dirty="0"/>
          </a:p>
          <a:p>
            <a:r>
              <a:rPr lang="en-US" dirty="0"/>
              <a:t>	</a:t>
            </a:r>
            <a:r>
              <a:rPr lang="en-US" dirty="0" smtClean="0"/>
              <a:t>Doolittle says, “A teacher portfolio is a document created by the teacher that reveals, relates, and describes the teacher’s duties, expertise and growth in teaching.” (Doolittle, 1994 pg. 1)</a:t>
            </a:r>
          </a:p>
          <a:p>
            <a:endParaRPr lang="en-US" dirty="0"/>
          </a:p>
        </p:txBody>
      </p:sp>
      <p:pic>
        <p:nvPicPr>
          <p:cNvPr id="5" name="Picture 5" descr="C:\Users\G Mattive\AppData\Local\Microsoft\Windows\Temporary Internet Files\Content.IE5\0UJKAORU\MP9003877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757" y="0"/>
            <a:ext cx="2300243" cy="164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69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6019800" cy="639762"/>
          </a:xfrm>
          <a:solidFill>
            <a:srgbClr val="FF9999"/>
          </a:solidFill>
        </p:spPr>
        <p:txBody>
          <a:bodyPr>
            <a:normAutofit fontScale="90000"/>
          </a:bodyPr>
          <a:lstStyle/>
          <a:p>
            <a:r>
              <a:rPr lang="en-US" dirty="0" smtClean="0"/>
              <a:t>The Contents of a Portfolio</a:t>
            </a:r>
            <a:endParaRPr lang="en-US" dirty="0"/>
          </a:p>
        </p:txBody>
      </p:sp>
      <p:sp>
        <p:nvSpPr>
          <p:cNvPr id="3" name="Content Placeholder 2"/>
          <p:cNvSpPr>
            <a:spLocks noGrp="1"/>
          </p:cNvSpPr>
          <p:nvPr>
            <p:ph idx="1"/>
          </p:nvPr>
        </p:nvSpPr>
        <p:spPr>
          <a:xfrm>
            <a:off x="457200" y="2362200"/>
            <a:ext cx="8229600" cy="3916363"/>
          </a:xfrm>
        </p:spPr>
        <p:txBody>
          <a:bodyPr>
            <a:normAutofit/>
          </a:bodyPr>
          <a:lstStyle/>
          <a:p>
            <a:pPr lvl="2"/>
            <a:r>
              <a:rPr lang="en-US" dirty="0" smtClean="0"/>
              <a:t>Personal (e.g., statement of beliefs concerning teaching)</a:t>
            </a:r>
          </a:p>
          <a:p>
            <a:pPr marL="914400" lvl="2" indent="0">
              <a:buNone/>
            </a:pPr>
            <a:endParaRPr lang="en-US" dirty="0" smtClean="0"/>
          </a:p>
          <a:p>
            <a:pPr lvl="2"/>
            <a:r>
              <a:rPr lang="en-US" dirty="0" smtClean="0"/>
              <a:t>Curricular (e.g., sample lesson plans and tests)</a:t>
            </a:r>
          </a:p>
          <a:p>
            <a:pPr marL="914400" lvl="2" indent="0">
              <a:buNone/>
            </a:pPr>
            <a:endParaRPr lang="en-US" dirty="0" smtClean="0"/>
          </a:p>
          <a:p>
            <a:pPr lvl="2"/>
            <a:r>
              <a:rPr lang="en-US" dirty="0" smtClean="0"/>
              <a:t>Classroom (e.g., samples of student work)</a:t>
            </a:r>
          </a:p>
          <a:p>
            <a:pPr lvl="2"/>
            <a:endParaRPr lang="en-US" dirty="0" smtClean="0"/>
          </a:p>
          <a:p>
            <a:pPr lvl="2"/>
            <a:r>
              <a:rPr lang="en-US" dirty="0" smtClean="0"/>
              <a:t>School as learning community (e.g., committee work, interdisciplinary lesson artifacts)</a:t>
            </a:r>
          </a:p>
          <a:p>
            <a:pPr marL="914400" lvl="2" indent="0">
              <a:buNone/>
            </a:pPr>
            <a:endParaRPr lang="en-US" dirty="0" smtClean="0"/>
          </a:p>
          <a:p>
            <a:pPr lvl="2"/>
            <a:r>
              <a:rPr lang="en-US" dirty="0" smtClean="0"/>
              <a:t>Professional growth (e.g., career goals, journals, videotapes)    (Zepeda and </a:t>
            </a:r>
            <a:r>
              <a:rPr lang="en-US" dirty="0" err="1" smtClean="0"/>
              <a:t>Mayers</a:t>
            </a:r>
            <a:r>
              <a:rPr lang="en-US" dirty="0" smtClean="0"/>
              <a:t> 2000, pg. 168)</a:t>
            </a:r>
            <a:endParaRPr lang="en-US" dirty="0"/>
          </a:p>
        </p:txBody>
      </p:sp>
    </p:spTree>
    <p:extLst>
      <p:ext uri="{BB962C8B-B14F-4D97-AF65-F5344CB8AC3E}">
        <p14:creationId xmlns:p14="http://schemas.microsoft.com/office/powerpoint/2010/main" val="2609258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0" y="274638"/>
            <a:ext cx="6858000" cy="868362"/>
          </a:xfrm>
          <a:solidFill>
            <a:schemeClr val="accent3">
              <a:lumMod val="40000"/>
              <a:lumOff val="60000"/>
            </a:schemeClr>
          </a:solidFill>
        </p:spPr>
        <p:txBody>
          <a:bodyPr/>
          <a:lstStyle/>
          <a:p>
            <a:r>
              <a:rPr lang="en-US" dirty="0"/>
              <a:t>Portfolio Supervision</a:t>
            </a:r>
          </a:p>
        </p:txBody>
      </p:sp>
      <p:sp>
        <p:nvSpPr>
          <p:cNvPr id="3" name="Content Placeholder 2"/>
          <p:cNvSpPr>
            <a:spLocks noGrp="1"/>
          </p:cNvSpPr>
          <p:nvPr>
            <p:ph idx="1"/>
          </p:nvPr>
        </p:nvSpPr>
        <p:spPr>
          <a:xfrm>
            <a:off x="457200" y="1600200"/>
            <a:ext cx="8229600" cy="4343399"/>
          </a:xfrm>
        </p:spPr>
        <p:txBody>
          <a:bodyPr>
            <a:normAutofit/>
          </a:bodyPr>
          <a:lstStyle/>
          <a:p>
            <a:r>
              <a:rPr lang="en-US" dirty="0" smtClean="0"/>
              <a:t>A Model of Portfolio Supervision</a:t>
            </a:r>
          </a:p>
          <a:p>
            <a:pPr marL="0" indent="0">
              <a:buNone/>
            </a:pPr>
            <a:endParaRPr lang="en-US" dirty="0" smtClean="0"/>
          </a:p>
          <a:p>
            <a:pPr lvl="1"/>
            <a:r>
              <a:rPr lang="en-US" dirty="0" smtClean="0"/>
              <a:t>Essential Skills of Portfolio Supervision</a:t>
            </a:r>
          </a:p>
          <a:p>
            <a:pPr lvl="1"/>
            <a:endParaRPr lang="en-US" dirty="0" smtClean="0"/>
          </a:p>
          <a:p>
            <a:pPr lvl="2"/>
            <a:r>
              <a:rPr lang="en-US" dirty="0" smtClean="0"/>
              <a:t>Reflection</a:t>
            </a:r>
          </a:p>
          <a:p>
            <a:pPr marL="914400" lvl="2" indent="0">
              <a:buNone/>
            </a:pPr>
            <a:endParaRPr lang="en-US" dirty="0" smtClean="0"/>
          </a:p>
          <a:p>
            <a:pPr lvl="2"/>
            <a:r>
              <a:rPr lang="en-US" dirty="0" smtClean="0"/>
              <a:t>Goal Setting</a:t>
            </a:r>
          </a:p>
          <a:p>
            <a:pPr lvl="2"/>
            <a:endParaRPr lang="en-US" dirty="0" smtClean="0"/>
          </a:p>
          <a:p>
            <a:pPr lvl="2"/>
            <a:r>
              <a:rPr lang="en-US" dirty="0" smtClean="0"/>
              <a:t>Self-analysis</a:t>
            </a:r>
          </a:p>
          <a:p>
            <a:pPr lvl="2"/>
            <a:endParaRPr lang="en-US" dirty="0" smtClean="0"/>
          </a:p>
          <a:p>
            <a:pPr lvl="2"/>
            <a:r>
              <a:rPr lang="en-US" dirty="0" smtClean="0"/>
              <a:t>Decision Making</a:t>
            </a:r>
            <a:endParaRPr lang="en-US" dirty="0"/>
          </a:p>
        </p:txBody>
      </p:sp>
      <p:pic>
        <p:nvPicPr>
          <p:cNvPr id="1028" name="Picture 4" descr="C:\Users\G Mattive\AppData\Local\Microsoft\Windows\Temporary Internet Files\Content.IE5\0UJKAORU\MP9004423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43" y="2284839"/>
            <a:ext cx="206346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 Mattive\AppData\Local\Microsoft\Windows\Temporary Internet Files\Content.IE5\0UJKAORU\MP9003877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91000"/>
            <a:ext cx="2300243" cy="164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7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95399"/>
          </a:xfrm>
          <a:solidFill>
            <a:srgbClr val="92D050"/>
          </a:solidFill>
        </p:spPr>
        <p:txBody>
          <a:bodyPr>
            <a:noAutofit/>
          </a:bodyPr>
          <a:lstStyle/>
          <a:p>
            <a:r>
              <a:rPr lang="en-US" sz="4000" b="1" dirty="0" smtClean="0">
                <a:solidFill>
                  <a:srgbClr val="002060"/>
                </a:solidFill>
              </a:rPr>
              <a:t>Teacher Growth and Portfolios</a:t>
            </a:r>
            <a:endParaRPr lang="en-US" sz="4000" b="1" dirty="0">
              <a:solidFill>
                <a:srgbClr val="002060"/>
              </a:solidFill>
            </a:endParaRPr>
          </a:p>
        </p:txBody>
      </p:sp>
      <p:sp>
        <p:nvSpPr>
          <p:cNvPr id="3" name="Subtitle 2"/>
          <p:cNvSpPr>
            <a:spLocks noGrp="1"/>
          </p:cNvSpPr>
          <p:nvPr>
            <p:ph type="subTitle" idx="1"/>
          </p:nvPr>
        </p:nvSpPr>
        <p:spPr>
          <a:xfrm>
            <a:off x="1371600" y="1371600"/>
            <a:ext cx="6400800" cy="4267200"/>
          </a:xfrm>
        </p:spPr>
        <p:txBody>
          <a:bodyPr/>
          <a:lstStyle/>
          <a:p>
            <a:endParaRPr lang="en-US" b="1" dirty="0" smtClean="0">
              <a:solidFill>
                <a:srgbClr val="FF0000"/>
              </a:solidFill>
            </a:endParaRPr>
          </a:p>
          <a:p>
            <a:endParaRPr lang="en-US" sz="3600" b="1" dirty="0" smtClean="0">
              <a:solidFill>
                <a:srgbClr val="FF0000"/>
              </a:solidFill>
            </a:endParaRPr>
          </a:p>
          <a:p>
            <a:r>
              <a:rPr lang="en-US" sz="3600" b="1" dirty="0" smtClean="0">
                <a:solidFill>
                  <a:srgbClr val="FF0000"/>
                </a:solidFill>
              </a:rPr>
              <a:t>“How do Portfolios benefit teacher growth?”</a:t>
            </a:r>
            <a:endParaRPr lang="en-US" sz="3600" b="1" dirty="0">
              <a:solidFill>
                <a:srgbClr val="FF0000"/>
              </a:solidFill>
            </a:endParaRPr>
          </a:p>
        </p:txBody>
      </p:sp>
      <p:pic>
        <p:nvPicPr>
          <p:cNvPr id="1027" name="Picture 3" descr="C:\Users\cdrost\AppData\Local\Microsoft\Windows\Temporary Internet Files\Content.IE5\M7IDZRT3\MP9003029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457" y="3200400"/>
            <a:ext cx="244602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drost\AppData\Local\Microsoft\Windows\Temporary Internet Files\Content.IE5\M7IDZRT3\MC9003341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1761134" cy="18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29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smtClean="0">
                <a:solidFill>
                  <a:srgbClr val="FF0000"/>
                </a:solidFill>
              </a:rPr>
              <a:t>Authenticate Learning</a:t>
            </a:r>
            <a:endParaRPr lang="en-US" b="1" dirty="0">
              <a:solidFill>
                <a:srgbClr val="FF0000"/>
              </a:solidFill>
            </a:endParaRPr>
          </a:p>
        </p:txBody>
      </p:sp>
      <p:sp>
        <p:nvSpPr>
          <p:cNvPr id="3" name="Content Placeholder 2"/>
          <p:cNvSpPr>
            <a:spLocks noGrp="1"/>
          </p:cNvSpPr>
          <p:nvPr>
            <p:ph idx="1"/>
          </p:nvPr>
        </p:nvSpPr>
        <p:spPr>
          <a:ln>
            <a:solidFill>
              <a:srgbClr val="00B0F0"/>
            </a:solidFill>
          </a:ln>
        </p:spPr>
        <p:txBody>
          <a:bodyPr/>
          <a:lstStyle/>
          <a:p>
            <a:pPr marL="0" indent="0">
              <a:buNone/>
            </a:pPr>
            <a:r>
              <a:rPr lang="en-US" b="1" dirty="0"/>
              <a:t>Portfolios prove a connection to the contexts and personal histories that characterize real teaching and make it possible to document the unfolding of both teaching and learning over time.</a:t>
            </a:r>
            <a:endParaRPr lang="en-US" dirty="0"/>
          </a:p>
        </p:txBody>
      </p:sp>
      <p:pic>
        <p:nvPicPr>
          <p:cNvPr id="6146" name="Picture 2" descr="C:\Users\cdrost\AppData\Local\Microsoft\Windows\Temporary Internet Files\Content.IE5\M7IDZRT3\MP9004485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4114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4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Effectiveness in PA</a:t>
            </a:r>
            <a:endParaRPr lang="en-US" dirty="0"/>
          </a:p>
        </p:txBody>
      </p:sp>
      <p:sp>
        <p:nvSpPr>
          <p:cNvPr id="5" name="Content Placeholder 4"/>
          <p:cNvSpPr>
            <a:spLocks noGrp="1"/>
          </p:cNvSpPr>
          <p:nvPr>
            <p:ph idx="1"/>
          </p:nvPr>
        </p:nvSpPr>
        <p:spPr>
          <a:xfrm>
            <a:off x="1676400" y="2057400"/>
            <a:ext cx="5410201" cy="3777622"/>
          </a:xfrm>
        </p:spPr>
        <p:txBody>
          <a:bodyPr/>
          <a:lstStyle/>
          <a:p>
            <a:r>
              <a:rPr lang="en-US" dirty="0" smtClean="0"/>
              <a:t>PDE has </a:t>
            </a:r>
            <a:r>
              <a:rPr lang="en-US" dirty="0"/>
              <a:t>been working since 2010 to develop an educator effectiveness model that will incorporate those attributes that are most critical to the way teachers, non-teaching professionals, and principals are evaluated as well as providing training tools for professional growth that provide support as part of a fair effective evaluation process. </a:t>
            </a:r>
            <a:endParaRPr lang="en-US" dirty="0" smtClean="0"/>
          </a:p>
          <a:p>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800600"/>
            <a:ext cx="2746375" cy="1498600"/>
          </a:xfrm>
          <a:prstGeom prst="rect">
            <a:avLst/>
          </a:prstGeom>
        </p:spPr>
      </p:pic>
    </p:spTree>
    <p:extLst>
      <p:ext uri="{BB962C8B-B14F-4D97-AF65-F5344CB8AC3E}">
        <p14:creationId xmlns:p14="http://schemas.microsoft.com/office/powerpoint/2010/main" val="775419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FF0000"/>
                </a:solidFill>
              </a:rPr>
              <a:t>Accountability</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solidFill>
                  <a:schemeClr val="accent2">
                    <a:lumMod val="75000"/>
                  </a:schemeClr>
                </a:solidFill>
              </a:rPr>
              <a:t>As the era of accountability moves forward, </a:t>
            </a:r>
            <a:r>
              <a:rPr lang="en-US" b="1" dirty="0" smtClean="0">
                <a:solidFill>
                  <a:schemeClr val="accent2">
                    <a:lumMod val="75000"/>
                  </a:schemeClr>
                </a:solidFill>
              </a:rPr>
              <a:t>what </a:t>
            </a:r>
            <a:r>
              <a:rPr lang="en-US" b="1" dirty="0">
                <a:solidFill>
                  <a:schemeClr val="accent2">
                    <a:lumMod val="75000"/>
                  </a:schemeClr>
                </a:solidFill>
              </a:rPr>
              <a:t>teachers do day to day and the gains of learning </a:t>
            </a:r>
            <a:r>
              <a:rPr lang="en-US" b="1" dirty="0" smtClean="0">
                <a:solidFill>
                  <a:schemeClr val="accent2">
                    <a:lumMod val="75000"/>
                  </a:schemeClr>
                </a:solidFill>
              </a:rPr>
              <a:t>need to be documented. The teacher is in the best position to showcase their talents, successes and works in progress. This progress for  </a:t>
            </a:r>
            <a:r>
              <a:rPr lang="en-US" b="1" dirty="0">
                <a:solidFill>
                  <a:schemeClr val="accent2">
                    <a:lumMod val="75000"/>
                  </a:schemeClr>
                </a:solidFill>
              </a:rPr>
              <a:t>both students and teachers </a:t>
            </a:r>
            <a:r>
              <a:rPr lang="en-US" b="1" dirty="0" smtClean="0">
                <a:solidFill>
                  <a:schemeClr val="accent2">
                    <a:lumMod val="75000"/>
                  </a:schemeClr>
                </a:solidFill>
              </a:rPr>
              <a:t>cannot </a:t>
            </a:r>
            <a:r>
              <a:rPr lang="en-US" b="1" dirty="0">
                <a:solidFill>
                  <a:schemeClr val="accent2">
                    <a:lumMod val="75000"/>
                  </a:schemeClr>
                </a:solidFill>
              </a:rPr>
              <a:t>be measured </a:t>
            </a:r>
            <a:r>
              <a:rPr lang="en-US" b="1" dirty="0" smtClean="0">
                <a:solidFill>
                  <a:schemeClr val="accent2">
                    <a:lumMod val="75000"/>
                  </a:schemeClr>
                </a:solidFill>
              </a:rPr>
              <a:t>solely through </a:t>
            </a:r>
            <a:r>
              <a:rPr lang="en-US" b="1" dirty="0">
                <a:solidFill>
                  <a:schemeClr val="accent2">
                    <a:lumMod val="75000"/>
                  </a:schemeClr>
                </a:solidFill>
              </a:rPr>
              <a:t>standardized </a:t>
            </a:r>
            <a:r>
              <a:rPr lang="en-US" b="1" dirty="0" smtClean="0">
                <a:solidFill>
                  <a:schemeClr val="accent2">
                    <a:lumMod val="75000"/>
                  </a:schemeClr>
                </a:solidFill>
              </a:rPr>
              <a:t>assignments.</a:t>
            </a:r>
            <a:endParaRPr lang="en-US" dirty="0">
              <a:solidFill>
                <a:schemeClr val="accent2">
                  <a:lumMod val="75000"/>
                </a:schemeClr>
              </a:solidFill>
            </a:endParaRPr>
          </a:p>
        </p:txBody>
      </p:sp>
      <p:pic>
        <p:nvPicPr>
          <p:cNvPr id="7171" name="Picture 3" descr="C:\Users\cdrost\AppData\Local\Microsoft\Windows\Temporary Internet Files\Content.IE5\CZKH5NDV\MC9003702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724400"/>
            <a:ext cx="1416406" cy="18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6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b="1" dirty="0" smtClean="0">
                <a:solidFill>
                  <a:srgbClr val="FF0000"/>
                </a:solidFill>
              </a:rPr>
              <a:t>Supervisory Aspects</a:t>
            </a:r>
            <a:endParaRPr lang="en-US" b="1" dirty="0">
              <a:solidFill>
                <a:srgbClr val="FF0000"/>
              </a:solidFill>
            </a:endParaRPr>
          </a:p>
        </p:txBody>
      </p:sp>
      <p:sp>
        <p:nvSpPr>
          <p:cNvPr id="3" name="Content Placeholder 2"/>
          <p:cNvSpPr>
            <a:spLocks noGrp="1"/>
          </p:cNvSpPr>
          <p:nvPr>
            <p:ph idx="1"/>
          </p:nvPr>
        </p:nvSpPr>
        <p:spPr>
          <a:xfrm>
            <a:off x="914400" y="2667000"/>
            <a:ext cx="8229600" cy="4678363"/>
          </a:xfrm>
        </p:spPr>
        <p:txBody>
          <a:bodyPr>
            <a:normAutofit/>
          </a:bodyPr>
          <a:lstStyle/>
          <a:p>
            <a:r>
              <a:rPr lang="en-US" b="1" dirty="0"/>
              <a:t>Portfolio supervision supports the ongoing study of the teaching process by the individual teacher, alone, or with collegial or supervisory support</a:t>
            </a:r>
            <a:r>
              <a:rPr lang="en-US" b="1" dirty="0" smtClean="0"/>
              <a:t>.</a:t>
            </a:r>
          </a:p>
          <a:p>
            <a:r>
              <a:rPr lang="en-US" b="1" dirty="0"/>
              <a:t>Create conditions to examine practice and do some action research</a:t>
            </a:r>
            <a:r>
              <a:rPr lang="en-US" b="1" dirty="0" smtClean="0"/>
              <a:t>.</a:t>
            </a:r>
          </a:p>
          <a:p>
            <a:pPr lvl="0"/>
            <a:r>
              <a:rPr lang="en-US" b="1" dirty="0"/>
              <a:t>Pinpoint needed professional development</a:t>
            </a:r>
            <a:r>
              <a:rPr lang="en-US" b="1" dirty="0" smtClean="0"/>
              <a:t>.</a:t>
            </a:r>
            <a:endParaRPr lang="en-US" dirty="0" smtClean="0"/>
          </a:p>
          <a:p>
            <a:r>
              <a:rPr lang="en-US" b="1" dirty="0"/>
              <a:t>Assess the impact of professional development </a:t>
            </a:r>
            <a:r>
              <a:rPr lang="en-US" b="1" dirty="0" smtClean="0"/>
              <a:t>activities.</a:t>
            </a:r>
            <a:endParaRPr lang="en-US" b="1" dirty="0"/>
          </a:p>
          <a:p>
            <a:endParaRPr lang="en-US" dirty="0"/>
          </a:p>
        </p:txBody>
      </p:sp>
    </p:spTree>
    <p:extLst>
      <p:ext uri="{BB962C8B-B14F-4D97-AF65-F5344CB8AC3E}">
        <p14:creationId xmlns:p14="http://schemas.microsoft.com/office/powerpoint/2010/main" val="4044609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b="1" dirty="0" smtClean="0">
                <a:solidFill>
                  <a:srgbClr val="FF0000"/>
                </a:solidFill>
              </a:rPr>
              <a:t>Collaborative Growth</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t>Portfolios </a:t>
            </a:r>
            <a:r>
              <a:rPr lang="en-US" b="1" dirty="0"/>
              <a:t>exhibit growth when we find </a:t>
            </a:r>
            <a:r>
              <a:rPr lang="en-US" b="1" dirty="0" smtClean="0"/>
              <a:t>time </a:t>
            </a:r>
            <a:r>
              <a:rPr lang="en-US" b="1" dirty="0"/>
              <a:t>to be sure we are working on them, consulting with others, and reflecting on the meaning of the portfolio and its </a:t>
            </a:r>
            <a:r>
              <a:rPr lang="en-US" b="1" dirty="0" smtClean="0"/>
              <a:t>artifacts.</a:t>
            </a:r>
          </a:p>
          <a:p>
            <a:r>
              <a:rPr lang="en-US" b="1" dirty="0" smtClean="0"/>
              <a:t>Portfolios foster </a:t>
            </a:r>
            <a:r>
              <a:rPr lang="en-US" b="1" dirty="0"/>
              <a:t>collaboration between </a:t>
            </a:r>
            <a:r>
              <a:rPr lang="en-US" b="1" dirty="0" smtClean="0"/>
              <a:t>professionals as they discuss and share their contents. </a:t>
            </a:r>
            <a:endParaRPr lang="en-US" dirty="0"/>
          </a:p>
          <a:p>
            <a:pPr marL="0" indent="0">
              <a:buNone/>
            </a:pPr>
            <a:endParaRPr lang="en-US" dirty="0"/>
          </a:p>
        </p:txBody>
      </p:sp>
    </p:spTree>
    <p:extLst>
      <p:ext uri="{BB962C8B-B14F-4D97-AF65-F5344CB8AC3E}">
        <p14:creationId xmlns:p14="http://schemas.microsoft.com/office/powerpoint/2010/main" val="312285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b="1" dirty="0" smtClean="0">
                <a:solidFill>
                  <a:srgbClr val="FF0000"/>
                </a:solidFill>
              </a:rPr>
              <a:t>Reflection</a:t>
            </a:r>
            <a:endParaRPr lang="en-US" b="1" dirty="0">
              <a:solidFill>
                <a:srgbClr val="FF0000"/>
              </a:solidFill>
            </a:endParaRPr>
          </a:p>
        </p:txBody>
      </p:sp>
      <p:sp>
        <p:nvSpPr>
          <p:cNvPr id="3" name="Content Placeholder 2"/>
          <p:cNvSpPr>
            <a:spLocks noGrp="1"/>
          </p:cNvSpPr>
          <p:nvPr>
            <p:ph idx="1"/>
          </p:nvPr>
        </p:nvSpPr>
        <p:spPr/>
        <p:txBody>
          <a:bodyPr/>
          <a:lstStyle/>
          <a:p>
            <a:pPr marL="0" lvl="0" indent="0">
              <a:buNone/>
            </a:pPr>
            <a:r>
              <a:rPr lang="en-US" b="1" dirty="0"/>
              <a:t>Portfolios chronicle professional growth; they are an authentic way for teachers to reflect on their impact on student learning while assessing their own performance.</a:t>
            </a:r>
            <a:endParaRPr lang="en-US" dirty="0"/>
          </a:p>
          <a:p>
            <a:pPr marL="0" indent="0">
              <a:buNone/>
            </a:pPr>
            <a:endParaRPr lang="en-US" dirty="0"/>
          </a:p>
        </p:txBody>
      </p:sp>
    </p:spTree>
    <p:extLst>
      <p:ext uri="{BB962C8B-B14F-4D97-AF65-F5344CB8AC3E}">
        <p14:creationId xmlns:p14="http://schemas.microsoft.com/office/powerpoint/2010/main" val="3048969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US" b="1" dirty="0" smtClean="0">
                <a:solidFill>
                  <a:srgbClr val="FF0000"/>
                </a:solidFill>
              </a:rPr>
              <a:t>Goal Setting</a:t>
            </a:r>
            <a:endParaRPr lang="en-US" b="1" dirty="0">
              <a:solidFill>
                <a:srgbClr val="FF0000"/>
              </a:solidFill>
            </a:endParaRPr>
          </a:p>
        </p:txBody>
      </p:sp>
      <p:sp>
        <p:nvSpPr>
          <p:cNvPr id="3" name="Content Placeholder 2"/>
          <p:cNvSpPr>
            <a:spLocks noGrp="1"/>
          </p:cNvSpPr>
          <p:nvPr>
            <p:ph idx="1"/>
          </p:nvPr>
        </p:nvSpPr>
        <p:spPr/>
        <p:txBody>
          <a:bodyPr/>
          <a:lstStyle/>
          <a:p>
            <a:r>
              <a:rPr lang="en-US" b="1" dirty="0"/>
              <a:t>Helps with the attainment of short term and long term goals.</a:t>
            </a:r>
            <a:endParaRPr lang="en-US" dirty="0"/>
          </a:p>
          <a:p>
            <a:r>
              <a:rPr lang="en-US" b="1" dirty="0"/>
              <a:t>It reveals, relates, and describes the teacher’s duties. Expertise and growth in teaching.</a:t>
            </a:r>
            <a:endParaRPr lang="en-US" dirty="0"/>
          </a:p>
          <a:p>
            <a:pPr marL="0" indent="0">
              <a:buNone/>
            </a:pPr>
            <a:endParaRPr lang="en-US" dirty="0"/>
          </a:p>
        </p:txBody>
      </p:sp>
      <p:pic>
        <p:nvPicPr>
          <p:cNvPr id="2050" name="Picture 2" descr="C:\Users\cdrost\AppData\Local\Microsoft\Windows\Temporary Internet Files\Content.IE5\IFSH42C2\MP9004009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962400"/>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drost\AppData\Local\Microsoft\Windows\Temporary Internet Files\Content.IE5\CZKH5NDV\MC9003674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1816913" cy="129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48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b="1" dirty="0" smtClean="0">
                <a:solidFill>
                  <a:srgbClr val="FF0000"/>
                </a:solidFill>
              </a:rPr>
              <a:t>Future Decisions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b="1" dirty="0"/>
              <a:t>The portfolio is a product. What is done with them after they are examined will decide what changes in practice should occur the following year. </a:t>
            </a:r>
            <a:endParaRPr lang="en-US" b="1" dirty="0" smtClean="0"/>
          </a:p>
          <a:p>
            <a:endParaRPr lang="en-US" b="1" dirty="0" smtClean="0"/>
          </a:p>
          <a:p>
            <a:r>
              <a:rPr lang="en-US" b="1" dirty="0"/>
              <a:t>Portfolios guide decision making and thinking and this in turn signals growth and </a:t>
            </a:r>
            <a:r>
              <a:rPr lang="en-US" b="1" dirty="0" smtClean="0"/>
              <a:t>development.</a:t>
            </a:r>
          </a:p>
          <a:p>
            <a:endParaRPr lang="en-US" b="1" dirty="0" smtClean="0"/>
          </a:p>
          <a:p>
            <a:r>
              <a:rPr lang="en-US" b="1" dirty="0" smtClean="0"/>
              <a:t>They should be used </a:t>
            </a:r>
            <a:r>
              <a:rPr lang="en-US" b="1" dirty="0"/>
              <a:t>to refine goals and target  </a:t>
            </a:r>
            <a:r>
              <a:rPr lang="en-US" b="1" dirty="0" smtClean="0"/>
              <a:t>activities </a:t>
            </a:r>
            <a:r>
              <a:rPr lang="en-US" b="1" dirty="0"/>
              <a:t>to accomplish goals</a:t>
            </a:r>
            <a:endParaRPr lang="en-US" dirty="0"/>
          </a:p>
        </p:txBody>
      </p:sp>
      <p:pic>
        <p:nvPicPr>
          <p:cNvPr id="4098" name="Picture 2" descr="C:\Users\cdrost\AppData\Local\Microsoft\Windows\Temporary Internet Files\Content.IE5\28TX3TBP\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52400"/>
            <a:ext cx="1219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57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589199" cy="838200"/>
          </a:xfrm>
          <a:solidFill>
            <a:srgbClr val="FFFF00"/>
          </a:solidFill>
        </p:spPr>
        <p:txBody>
          <a:bodyPr/>
          <a:lstStyle/>
          <a:p>
            <a:r>
              <a:rPr lang="en-US" b="1" dirty="0"/>
              <a:t>In </a:t>
            </a:r>
            <a:r>
              <a:rPr lang="en-US" b="1" dirty="0" smtClean="0"/>
              <a:t>Conclusion….</a:t>
            </a:r>
            <a:endParaRPr lang="en-US" dirty="0"/>
          </a:p>
        </p:txBody>
      </p:sp>
      <p:sp>
        <p:nvSpPr>
          <p:cNvPr id="3" name="Content Placeholder 2"/>
          <p:cNvSpPr>
            <a:spLocks noGrp="1"/>
          </p:cNvSpPr>
          <p:nvPr>
            <p:ph idx="1"/>
          </p:nvPr>
        </p:nvSpPr>
        <p:spPr>
          <a:xfrm>
            <a:off x="685800" y="1600200"/>
            <a:ext cx="8229600" cy="4754563"/>
          </a:xfrm>
        </p:spPr>
        <p:txBody>
          <a:bodyPr>
            <a:normAutofit/>
          </a:bodyPr>
          <a:lstStyle/>
          <a:p>
            <a:pPr algn="ctr"/>
            <a:r>
              <a:rPr lang="en-US" b="1" dirty="0" smtClean="0"/>
              <a:t>Portfolios are a great way to improve professional practice and reflect on your teaching.</a:t>
            </a:r>
          </a:p>
          <a:p>
            <a:pPr algn="ctr"/>
            <a:endParaRPr lang="en-US" b="1" dirty="0"/>
          </a:p>
          <a:p>
            <a:pPr marL="0" indent="0" algn="ctr">
              <a:buNone/>
            </a:pPr>
            <a:endParaRPr lang="en-US" b="1" dirty="0" smtClean="0"/>
          </a:p>
          <a:p>
            <a:pPr algn="ctr"/>
            <a:endParaRPr lang="en-US" b="1" dirty="0" smtClean="0"/>
          </a:p>
          <a:p>
            <a:pPr algn="ctr"/>
            <a:endParaRPr lang="en-US" b="1" dirty="0" smtClean="0"/>
          </a:p>
          <a:p>
            <a:pPr algn="ctr"/>
            <a:r>
              <a:rPr lang="en-US" b="1" dirty="0" smtClean="0"/>
              <a:t>Portfolios are a way to represent your work in the classroom and can enhance the New Teachers Evaluation Process.</a:t>
            </a:r>
            <a:endParaRPr lang="en-US" dirty="0"/>
          </a:p>
        </p:txBody>
      </p:sp>
      <p:pic>
        <p:nvPicPr>
          <p:cNvPr id="5122" name="Picture 2" descr="C:\Users\cdrost\AppData\Local\Microsoft\Windows\Temporary Internet Files\Content.IE5\CZKH5NDV\MP9004387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901" y="456544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52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Planning</a:t>
            </a:r>
            <a:endParaRPr lang="en-US" dirty="0"/>
          </a:p>
        </p:txBody>
      </p:sp>
      <p:sp>
        <p:nvSpPr>
          <p:cNvPr id="3" name="Text Placeholder 2"/>
          <p:cNvSpPr>
            <a:spLocks noGrp="1"/>
          </p:cNvSpPr>
          <p:nvPr>
            <p:ph type="body" idx="1"/>
          </p:nvPr>
        </p:nvSpPr>
        <p:spPr/>
        <p:txBody>
          <a:bodyPr/>
          <a:lstStyle/>
          <a:p>
            <a:r>
              <a:rPr lang="en-US" dirty="0" smtClean="0"/>
              <a:t>3 Levels of Preparation </a:t>
            </a:r>
            <a:r>
              <a:rPr lang="en-US" dirty="0"/>
              <a:t>I</a:t>
            </a:r>
            <a:r>
              <a:rPr lang="en-US" dirty="0" smtClean="0"/>
              <a:t>nvolving Technology</a:t>
            </a:r>
            <a:endParaRPr lang="en-US" dirty="0"/>
          </a:p>
        </p:txBody>
      </p:sp>
    </p:spTree>
    <p:extLst>
      <p:ext uri="{BB962C8B-B14F-4D97-AF65-F5344CB8AC3E}">
        <p14:creationId xmlns:p14="http://schemas.microsoft.com/office/powerpoint/2010/main" val="4033789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artifacts</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67" y="1854162"/>
            <a:ext cx="1295400" cy="1295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276" y="2617481"/>
            <a:ext cx="2032638" cy="14705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182" y="5370689"/>
            <a:ext cx="1929020" cy="1295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972" y="5486400"/>
            <a:ext cx="1179689" cy="117968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501" y="3472828"/>
            <a:ext cx="1193872" cy="119387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241" y="1643239"/>
            <a:ext cx="2583402" cy="161007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9700" y="4495800"/>
            <a:ext cx="1600200" cy="126682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381" y="3496789"/>
            <a:ext cx="2562225" cy="1790700"/>
          </a:xfrm>
          <a:prstGeom prst="rect">
            <a:avLst/>
          </a:prstGeom>
        </p:spPr>
      </p:pic>
    </p:spTree>
    <p:extLst>
      <p:ext uri="{BB962C8B-B14F-4D97-AF65-F5344CB8AC3E}">
        <p14:creationId xmlns:p14="http://schemas.microsoft.com/office/powerpoint/2010/main" val="64845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24110"/>
            <a:ext cx="6858000" cy="1280890"/>
          </a:xfrm>
        </p:spPr>
        <p:txBody>
          <a:bodyPr/>
          <a:lstStyle/>
          <a:p>
            <a:r>
              <a:rPr lang="en-US" dirty="0" smtClean="0"/>
              <a:t>Digital (Electronic) Portfolios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007220"/>
            <a:ext cx="866535" cy="681583"/>
          </a:xfrm>
          <a:prstGeom prst="rect">
            <a:avLst/>
          </a:prstGeom>
        </p:spPr>
      </p:pic>
      <p:sp>
        <p:nvSpPr>
          <p:cNvPr id="4" name="TextBox 3"/>
          <p:cNvSpPr txBox="1"/>
          <p:nvPr/>
        </p:nvSpPr>
        <p:spPr>
          <a:xfrm>
            <a:off x="3643056" y="1386865"/>
            <a:ext cx="5715000"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PDF Portfolio</a:t>
            </a:r>
            <a:endParaRPr lang="en-US" sz="4000" dirty="0"/>
          </a:p>
          <a:p>
            <a:pPr marL="285750" indent="-285750">
              <a:buFont typeface="Arial" panose="020B0604020202020204" pitchFamily="34" charset="0"/>
              <a:buChar char="•"/>
            </a:pPr>
            <a:r>
              <a:rPr lang="en-US" sz="4000" dirty="0" smtClean="0"/>
              <a:t>Presentation Style</a:t>
            </a:r>
          </a:p>
          <a:p>
            <a:pPr marL="285750" indent="-285750">
              <a:buFont typeface="Arial" panose="020B0604020202020204" pitchFamily="34" charset="0"/>
              <a:buChar char="•"/>
            </a:pPr>
            <a:r>
              <a:rPr lang="en-US" sz="4000" dirty="0" smtClean="0"/>
              <a:t>Webpage</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268" y="5871342"/>
            <a:ext cx="1641555" cy="5252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284879"/>
            <a:ext cx="3390900" cy="1352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5688803"/>
            <a:ext cx="2133600" cy="8169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4961154"/>
            <a:ext cx="2020350" cy="496148"/>
          </a:xfrm>
          <a:prstGeom prst="rect">
            <a:avLst/>
          </a:prstGeom>
        </p:spPr>
      </p:pic>
    </p:spTree>
    <p:extLst>
      <p:ext uri="{BB962C8B-B14F-4D97-AF65-F5344CB8AC3E}">
        <p14:creationId xmlns:p14="http://schemas.microsoft.com/office/powerpoint/2010/main" val="86871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82 Defined</a:t>
            </a:r>
            <a:endParaRPr lang="en-US" dirty="0"/>
          </a:p>
        </p:txBody>
      </p:sp>
      <p:sp>
        <p:nvSpPr>
          <p:cNvPr id="3" name="Content Placeholder 2"/>
          <p:cNvSpPr>
            <a:spLocks noGrp="1"/>
          </p:cNvSpPr>
          <p:nvPr>
            <p:ph idx="1"/>
          </p:nvPr>
        </p:nvSpPr>
        <p:spPr>
          <a:xfrm>
            <a:off x="1066801" y="1447800"/>
            <a:ext cx="7467600" cy="4463422"/>
          </a:xfrm>
        </p:spPr>
        <p:txBody>
          <a:bodyPr>
            <a:normAutofit/>
          </a:bodyPr>
          <a:lstStyle/>
          <a:p>
            <a:endParaRPr lang="en-US" dirty="0"/>
          </a:p>
          <a:p>
            <a:pPr marL="0" indent="0">
              <a:buNone/>
            </a:pPr>
            <a:r>
              <a:rPr lang="en-US" dirty="0"/>
              <a:t> </a:t>
            </a:r>
          </a:p>
          <a:p>
            <a:r>
              <a:rPr lang="en-US" dirty="0"/>
              <a:t>The new rating system is required for all school districts, intermediate units and area vocational-technical schools. </a:t>
            </a:r>
            <a:endParaRPr lang="en-US" dirty="0" smtClean="0"/>
          </a:p>
          <a:p>
            <a:endParaRPr lang="en-US" dirty="0"/>
          </a:p>
          <a:p>
            <a:r>
              <a:rPr lang="en-US" dirty="0"/>
              <a:t>• </a:t>
            </a:r>
            <a:r>
              <a:rPr lang="en-US" dirty="0" smtClean="0"/>
              <a:t>2013-2014 Classroom Teachers</a:t>
            </a:r>
            <a:endParaRPr lang="en-US" dirty="0"/>
          </a:p>
          <a:p>
            <a:r>
              <a:rPr lang="en-US" dirty="0"/>
              <a:t>• </a:t>
            </a:r>
            <a:r>
              <a:rPr lang="en-US" dirty="0" smtClean="0"/>
              <a:t>2014-15  Principals</a:t>
            </a:r>
          </a:p>
          <a:p>
            <a:r>
              <a:rPr lang="en-US" dirty="0" smtClean="0"/>
              <a:t>• 2014-15 professional </a:t>
            </a:r>
            <a:r>
              <a:rPr lang="en-US" dirty="0"/>
              <a:t>employees who are education specialists or who provide services other than classroom instruction [nonteaching professional employees]. </a:t>
            </a:r>
          </a:p>
          <a:p>
            <a:endParaRPr lang="en-US" dirty="0"/>
          </a:p>
        </p:txBody>
      </p:sp>
    </p:spTree>
    <p:extLst>
      <p:ext uri="{BB962C8B-B14F-4D97-AF65-F5344CB8AC3E}">
        <p14:creationId xmlns:p14="http://schemas.microsoft.com/office/powerpoint/2010/main" val="628861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970199" cy="976090"/>
          </a:xfrm>
        </p:spPr>
        <p:txBody>
          <a:bodyPr/>
          <a:lstStyle/>
          <a:p>
            <a:r>
              <a:rPr lang="en-US" dirty="0" smtClean="0"/>
              <a:t>Samples for Inspiration</a:t>
            </a:r>
            <a:endParaRPr lang="en-US" dirty="0"/>
          </a:p>
        </p:txBody>
      </p:sp>
      <p:sp>
        <p:nvSpPr>
          <p:cNvPr id="3" name="Content Placeholder 2"/>
          <p:cNvSpPr>
            <a:spLocks noGrp="1"/>
          </p:cNvSpPr>
          <p:nvPr>
            <p:ph idx="1"/>
          </p:nvPr>
        </p:nvSpPr>
        <p:spPr/>
        <p:txBody>
          <a:bodyPr>
            <a:normAutofit fontScale="32500" lnSpcReduction="20000"/>
          </a:bodyPr>
          <a:lstStyle/>
          <a:p>
            <a:pPr marL="0" indent="0">
              <a:lnSpc>
                <a:spcPct val="150000"/>
              </a:lnSpc>
              <a:buNone/>
            </a:pPr>
            <a:r>
              <a:rPr lang="en-US" sz="5000" dirty="0" err="1" smtClean="0">
                <a:hlinkClick r:id="rId2"/>
              </a:rPr>
              <a:t>Weebly</a:t>
            </a:r>
            <a:r>
              <a:rPr lang="en-US" sz="5000" dirty="0" smtClean="0">
                <a:hlinkClick r:id="rId2"/>
              </a:rPr>
              <a:t> Teaching Portfolio</a:t>
            </a:r>
            <a:endParaRPr lang="en-US" sz="5000" dirty="0" smtClean="0">
              <a:hlinkClick r:id="rId3"/>
            </a:endParaRPr>
          </a:p>
          <a:p>
            <a:pPr marL="0" indent="0">
              <a:lnSpc>
                <a:spcPct val="150000"/>
              </a:lnSpc>
              <a:buNone/>
            </a:pPr>
            <a:r>
              <a:rPr lang="en-US" sz="5000" dirty="0" err="1" smtClean="0">
                <a:hlinkClick r:id="rId3"/>
              </a:rPr>
              <a:t>Sitemaker</a:t>
            </a:r>
            <a:r>
              <a:rPr lang="en-US" sz="5000" dirty="0" smtClean="0">
                <a:hlinkClick r:id="rId3"/>
              </a:rPr>
              <a:t> Portfolio</a:t>
            </a:r>
            <a:endParaRPr lang="en-US" sz="5000" dirty="0" smtClean="0"/>
          </a:p>
          <a:p>
            <a:pPr marL="0" indent="0">
              <a:lnSpc>
                <a:spcPct val="150000"/>
              </a:lnSpc>
              <a:buNone/>
            </a:pPr>
            <a:r>
              <a:rPr lang="en-US" sz="5000" dirty="0" err="1" smtClean="0">
                <a:hlinkClick r:id="rId4"/>
              </a:rPr>
              <a:t>Prezi</a:t>
            </a:r>
            <a:r>
              <a:rPr lang="en-US" sz="5000" dirty="0" smtClean="0">
                <a:hlinkClick r:id="rId4"/>
              </a:rPr>
              <a:t> Example</a:t>
            </a:r>
            <a:endParaRPr lang="en-US" sz="5000" dirty="0" smtClean="0"/>
          </a:p>
          <a:p>
            <a:pPr marL="0" indent="0">
              <a:lnSpc>
                <a:spcPct val="150000"/>
              </a:lnSpc>
              <a:buNone/>
            </a:pPr>
            <a:r>
              <a:rPr lang="en-US" sz="5000" dirty="0" smtClean="0">
                <a:hlinkClick r:id="rId5" action="ppaction://hlinkfile"/>
              </a:rPr>
              <a:t>Word Template</a:t>
            </a:r>
            <a:endParaRPr lang="en-US" sz="5000" dirty="0" smtClean="0"/>
          </a:p>
          <a:p>
            <a:pPr marL="0" indent="0">
              <a:lnSpc>
                <a:spcPct val="150000"/>
              </a:lnSpc>
              <a:buNone/>
            </a:pPr>
            <a:r>
              <a:rPr lang="en-US" sz="5000" dirty="0" smtClean="0">
                <a:hlinkClick r:id="rId6"/>
              </a:rPr>
              <a:t>Acrobat </a:t>
            </a:r>
            <a:r>
              <a:rPr lang="en-US" sz="5000" dirty="0" err="1" smtClean="0">
                <a:hlinkClick r:id="rId6"/>
              </a:rPr>
              <a:t>Portoflio</a:t>
            </a:r>
            <a:endParaRPr lang="en-US" sz="5000" dirty="0" smtClean="0"/>
          </a:p>
          <a:p>
            <a:pPr marL="0" indent="0">
              <a:lnSpc>
                <a:spcPct val="150000"/>
              </a:lnSpc>
              <a:buNone/>
            </a:pPr>
            <a:r>
              <a:rPr lang="en-US" sz="5000" dirty="0" smtClean="0">
                <a:hlinkClick r:id="rId7"/>
              </a:rPr>
              <a:t>Another </a:t>
            </a:r>
            <a:r>
              <a:rPr lang="en-US" sz="5000" dirty="0" err="1" smtClean="0">
                <a:hlinkClick r:id="rId7"/>
              </a:rPr>
              <a:t>Weebly</a:t>
            </a:r>
            <a:endParaRPr lang="en-US" sz="5000" dirty="0" smtClean="0"/>
          </a:p>
          <a:p>
            <a:pPr marL="0" indent="0">
              <a:lnSpc>
                <a:spcPct val="150000"/>
              </a:lnSpc>
              <a:buNone/>
            </a:pPr>
            <a:r>
              <a:rPr lang="en-US" sz="5000" dirty="0" err="1" smtClean="0">
                <a:hlinkClick r:id="rId8"/>
              </a:rPr>
              <a:t>Yola</a:t>
            </a:r>
            <a:r>
              <a:rPr lang="en-US" sz="5000" dirty="0" smtClean="0">
                <a:hlinkClick r:id="rId8"/>
              </a:rPr>
              <a:t> Portfolio</a:t>
            </a:r>
            <a:endParaRPr lang="en-US" sz="5000" dirty="0" smtClean="0"/>
          </a:p>
          <a:p>
            <a:pPr marL="0" indent="0">
              <a:lnSpc>
                <a:spcPct val="150000"/>
              </a:lnSpc>
              <a:buNone/>
            </a:pPr>
            <a:endParaRPr lang="en-US" dirty="0" smtClean="0"/>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4433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You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752600"/>
            <a:ext cx="1676400" cy="1223836"/>
          </a:xfrm>
          <a:prstGeom prst="rect">
            <a:avLst/>
          </a:prstGeom>
        </p:spPr>
      </p:pic>
      <p:pic>
        <p:nvPicPr>
          <p:cNvPr id="4" name="Picture 3"/>
          <p:cNvPicPr>
            <a:picLocks noChangeAspect="1"/>
          </p:cNvPicPr>
          <p:nvPr/>
        </p:nvPicPr>
        <p:blipFill>
          <a:blip r:embed="rId3"/>
          <a:stretch>
            <a:fillRect/>
          </a:stretch>
        </p:blipFill>
        <p:spPr>
          <a:xfrm>
            <a:off x="2286000" y="3810000"/>
            <a:ext cx="5638800" cy="2472315"/>
          </a:xfrm>
          <a:prstGeom prst="rect">
            <a:avLst/>
          </a:prstGeom>
        </p:spPr>
      </p:pic>
    </p:spTree>
    <p:extLst>
      <p:ext uri="{BB962C8B-B14F-4D97-AF65-F5344CB8AC3E}">
        <p14:creationId xmlns:p14="http://schemas.microsoft.com/office/powerpoint/2010/main" val="3601930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hlinkClick r:id="rId2"/>
              </a:rPr>
              <a:t>Teaching Portfolio Resources</a:t>
            </a:r>
            <a:endParaRPr lang="en-US" dirty="0" smtClean="0"/>
          </a:p>
          <a:p>
            <a:endParaRPr lang="en-US" dirty="0"/>
          </a:p>
          <a:p>
            <a:endParaRPr lang="en-US" dirty="0" smtClean="0"/>
          </a:p>
          <a:p>
            <a:r>
              <a:rPr lang="en-US" dirty="0" smtClean="0">
                <a:hlinkClick r:id="rId3"/>
              </a:rPr>
              <a:t>Guidelines for Creating Portfolios</a:t>
            </a: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343400"/>
            <a:ext cx="2362200" cy="1536192"/>
          </a:xfrm>
          <a:prstGeom prst="rect">
            <a:avLst/>
          </a:prstGeom>
        </p:spPr>
      </p:pic>
    </p:spTree>
    <p:extLst>
      <p:ext uri="{BB962C8B-B14F-4D97-AF65-F5344CB8AC3E}">
        <p14:creationId xmlns:p14="http://schemas.microsoft.com/office/powerpoint/2010/main" val="907877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Aligned System</a:t>
            </a:r>
            <a:endParaRPr lang="en-US" dirty="0"/>
          </a:p>
        </p:txBody>
      </p:sp>
      <p:sp>
        <p:nvSpPr>
          <p:cNvPr id="3" name="Content Placeholder 2"/>
          <p:cNvSpPr>
            <a:spLocks noGrp="1"/>
          </p:cNvSpPr>
          <p:nvPr>
            <p:ph idx="1"/>
          </p:nvPr>
        </p:nvSpPr>
        <p:spPr/>
        <p:txBody>
          <a:bodyPr/>
          <a:lstStyle/>
          <a:p>
            <a:r>
              <a:rPr lang="en-US" dirty="0" smtClean="0">
                <a:hlinkClick r:id="rId2"/>
              </a:rPr>
              <a:t>SAS</a:t>
            </a:r>
            <a:endParaRPr lang="en-US" dirty="0" smtClean="0"/>
          </a:p>
          <a:p>
            <a:endParaRPr lang="en-US" dirty="0"/>
          </a:p>
          <a:p>
            <a:r>
              <a:rPr lang="en-US" dirty="0" err="1" smtClean="0"/>
              <a:t>Teachscape</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12596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94836"/>
            <a:ext cx="1714500" cy="1714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42" y="264539"/>
            <a:ext cx="1714500" cy="17145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4630298"/>
            <a:ext cx="1714500" cy="17145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24400"/>
            <a:ext cx="1714500" cy="1714500"/>
          </a:xfrm>
          <a:prstGeom prst="rect">
            <a:avLst/>
          </a:prstGeom>
        </p:spPr>
      </p:pic>
    </p:spTree>
    <p:extLst>
      <p:ext uri="{BB962C8B-B14F-4D97-AF65-F5344CB8AC3E}">
        <p14:creationId xmlns:p14="http://schemas.microsoft.com/office/powerpoint/2010/main" val="4256663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www.vcu.edu/cte/resources/nfrg/DevelopingaTeachingPortfolio.pdf</a:t>
            </a:r>
            <a:endParaRPr lang="en-US" dirty="0" smtClean="0"/>
          </a:p>
          <a:p>
            <a:r>
              <a:rPr lang="en-US" dirty="0">
                <a:hlinkClick r:id="rId3"/>
              </a:rPr>
              <a:t>https://cndls.georgetown.edu/media/documents/teachingportfolio.pdf</a:t>
            </a:r>
            <a:endParaRPr lang="en-US" dirty="0"/>
          </a:p>
          <a:p>
            <a:endParaRPr lang="en-US" dirty="0"/>
          </a:p>
        </p:txBody>
      </p:sp>
    </p:spTree>
    <p:extLst>
      <p:ext uri="{BB962C8B-B14F-4D97-AF65-F5344CB8AC3E}">
        <p14:creationId xmlns:p14="http://schemas.microsoft.com/office/powerpoint/2010/main" val="1957856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Chart 1"/>
          <p:cNvGraphicFramePr>
            <a:graphicFrameLocks/>
          </p:cNvGraphicFramePr>
          <p:nvPr>
            <p:extLst/>
          </p:nvPr>
        </p:nvGraphicFramePr>
        <p:xfrm>
          <a:off x="1268017" y="1260661"/>
          <a:ext cx="6574631" cy="4447196"/>
        </p:xfrm>
        <a:graphic>
          <a:graphicData uri="http://schemas.openxmlformats.org/presentationml/2006/ole">
            <mc:AlternateContent xmlns:mc="http://schemas.openxmlformats.org/markup-compatibility/2006">
              <mc:Choice xmlns:v="urn:schemas-microsoft-com:vml" Requires="v">
                <p:oleObj spid="_x0000_s1046" r:id="rId5" imgW="8766808" imgH="6059949" progId="Excel.Chart.8">
                  <p:embed/>
                </p:oleObj>
              </mc:Choice>
              <mc:Fallback>
                <p:oleObj r:id="rId5" imgW="8766808" imgH="605994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017" y="1260661"/>
                        <a:ext cx="6574631" cy="4447196"/>
                      </a:xfrm>
                      <a:prstGeom prst="rect">
                        <a:avLst/>
                      </a:prstGeom>
                      <a:noFill/>
                      <a:ln>
                        <a:noFill/>
                      </a:ln>
                    </p:spPr>
                  </p:pic>
                </p:oleObj>
              </mc:Fallback>
            </mc:AlternateContent>
          </a:graphicData>
        </a:graphic>
      </p:graphicFrame>
      <p:sp>
        <p:nvSpPr>
          <p:cNvPr id="22531" name="Slide Number Placeholder 2"/>
          <p:cNvSpPr>
            <a:spLocks noGrp="1"/>
          </p:cNvSpPr>
          <p:nvPr>
            <p:ph type="sldNum" sz="quarter" idx="12"/>
          </p:nvPr>
        </p:nvSpPr>
        <p:spPr bwMode="auto">
          <a:xfrm>
            <a:off x="6947297" y="5707857"/>
            <a:ext cx="895350" cy="292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CC9DEF-D1A3-4D55-8D3F-D2497D81D9D0}" type="slidenum">
              <a:rPr lang="en-US">
                <a:solidFill>
                  <a:srgbClr val="898989"/>
                </a:solidFill>
              </a:rPr>
              <a:pPr eaLnBrk="1" hangingPunct="1"/>
              <a:t>4</a:t>
            </a:fld>
            <a:endParaRPr lang="en-US">
              <a:solidFill>
                <a:srgbClr val="898989"/>
              </a:solidFill>
            </a:endParaRPr>
          </a:p>
        </p:txBody>
      </p:sp>
      <p:sp>
        <p:nvSpPr>
          <p:cNvPr id="22532" name="TextBox 3"/>
          <p:cNvSpPr txBox="1">
            <a:spLocks noChangeArrowheads="1"/>
          </p:cNvSpPr>
          <p:nvPr/>
        </p:nvSpPr>
        <p:spPr bwMode="auto">
          <a:xfrm>
            <a:off x="6229350" y="967979"/>
            <a:ext cx="21145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50" b="1">
                <a:solidFill>
                  <a:srgbClr val="FF0000"/>
                </a:solidFill>
              </a:rPr>
              <a:t>Instructional Certificate</a:t>
            </a:r>
          </a:p>
        </p:txBody>
      </p:sp>
    </p:spTree>
    <p:extLst>
      <p:ext uri="{BB962C8B-B14F-4D97-AF65-F5344CB8AC3E}">
        <p14:creationId xmlns:p14="http://schemas.microsoft.com/office/powerpoint/2010/main" val="4300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Chart 1"/>
          <p:cNvGraphicFramePr>
            <a:graphicFrameLocks/>
          </p:cNvGraphicFramePr>
          <p:nvPr>
            <p:extLst/>
          </p:nvPr>
        </p:nvGraphicFramePr>
        <p:xfrm>
          <a:off x="1219201" y="1276799"/>
          <a:ext cx="6666310" cy="4716807"/>
        </p:xfrm>
        <a:graphic>
          <a:graphicData uri="http://schemas.openxmlformats.org/presentationml/2006/ole">
            <mc:AlternateContent xmlns:mc="http://schemas.openxmlformats.org/markup-compatibility/2006">
              <mc:Choice xmlns:v="urn:schemas-microsoft-com:vml" Requires="v">
                <p:oleObj spid="_x0000_s2070" r:id="rId5" imgW="8888738" imgH="6108721" progId="Excel.Chart.8">
                  <p:embed/>
                </p:oleObj>
              </mc:Choice>
              <mc:Fallback>
                <p:oleObj r:id="rId5" imgW="8888738" imgH="610872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1" y="1276799"/>
                        <a:ext cx="6666310" cy="4716807"/>
                      </a:xfrm>
                      <a:prstGeom prst="rect">
                        <a:avLst/>
                      </a:prstGeom>
                      <a:noFill/>
                      <a:ln>
                        <a:noFill/>
                      </a:ln>
                    </p:spPr>
                  </p:pic>
                </p:oleObj>
              </mc:Fallback>
            </mc:AlternateContent>
          </a:graphicData>
        </a:graphic>
      </p:graphicFrame>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CBFD83-5C90-44DA-87F3-DA84304D966D}" type="slidenum">
              <a:rPr lang="en-US">
                <a:solidFill>
                  <a:srgbClr val="898989"/>
                </a:solidFill>
              </a:rPr>
              <a:pPr eaLnBrk="1" hangingPunct="1"/>
              <a:t>5</a:t>
            </a:fld>
            <a:endParaRPr lang="en-US">
              <a:solidFill>
                <a:srgbClr val="898989"/>
              </a:solidFill>
            </a:endParaRPr>
          </a:p>
        </p:txBody>
      </p:sp>
      <p:sp>
        <p:nvSpPr>
          <p:cNvPr id="23556" name="TextBox 1"/>
          <p:cNvSpPr txBox="1">
            <a:spLocks noChangeArrowheads="1"/>
          </p:cNvSpPr>
          <p:nvPr/>
        </p:nvSpPr>
        <p:spPr bwMode="auto">
          <a:xfrm>
            <a:off x="3655878" y="5588106"/>
            <a:ext cx="41719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350" b="1"/>
              <a:t>* Non-Tested Grade Levels, and Subjects Areas </a:t>
            </a:r>
          </a:p>
        </p:txBody>
      </p:sp>
      <p:sp>
        <p:nvSpPr>
          <p:cNvPr id="23557" name="TextBox 3"/>
          <p:cNvSpPr txBox="1">
            <a:spLocks noChangeArrowheads="1"/>
          </p:cNvSpPr>
          <p:nvPr/>
        </p:nvSpPr>
        <p:spPr bwMode="auto">
          <a:xfrm>
            <a:off x="6229350" y="967979"/>
            <a:ext cx="21145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50" b="1">
                <a:solidFill>
                  <a:srgbClr val="FF0000"/>
                </a:solidFill>
              </a:rPr>
              <a:t>Instructional Certificate</a:t>
            </a:r>
          </a:p>
        </p:txBody>
      </p:sp>
    </p:spTree>
    <p:extLst>
      <p:ext uri="{BB962C8B-B14F-4D97-AF65-F5344CB8AC3E}">
        <p14:creationId xmlns:p14="http://schemas.microsoft.com/office/powerpoint/2010/main" val="251742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hart 3"/>
          <p:cNvGraphicFramePr>
            <a:graphicFrameLocks/>
          </p:cNvGraphicFramePr>
          <p:nvPr>
            <p:extLst/>
          </p:nvPr>
        </p:nvGraphicFramePr>
        <p:xfrm>
          <a:off x="1601152" y="3635346"/>
          <a:ext cx="3628970" cy="2216143"/>
        </p:xfrm>
        <a:graphic>
          <a:graphicData uri="http://schemas.openxmlformats.org/presentationml/2006/ole">
            <mc:AlternateContent xmlns:mc="http://schemas.openxmlformats.org/markup-compatibility/2006">
              <mc:Choice xmlns:v="urn:schemas-microsoft-com:vml" Requires="v">
                <p:oleObj spid="_x0000_s3094" r:id="rId5" imgW="5529551" imgH="3389670" progId="Excel.Chart.8">
                  <p:embed/>
                </p:oleObj>
              </mc:Choice>
              <mc:Fallback>
                <p:oleObj r:id="rId5" imgW="5529551" imgH="338967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152" y="3635346"/>
                        <a:ext cx="3628970" cy="2216143"/>
                      </a:xfrm>
                      <a:prstGeom prst="rect">
                        <a:avLst/>
                      </a:prstGeom>
                      <a:noFill/>
                      <a:ln>
                        <a:noFill/>
                      </a:ln>
                    </p:spPr>
                  </p:pic>
                </p:oleObj>
              </mc:Fallback>
            </mc:AlternateContent>
          </a:graphicData>
        </a:graphic>
      </p:graphicFrame>
      <p:sp>
        <p:nvSpPr>
          <p:cNvPr id="3" name="TextBox 2"/>
          <p:cNvSpPr txBox="1"/>
          <p:nvPr/>
        </p:nvSpPr>
        <p:spPr>
          <a:xfrm>
            <a:off x="1246586" y="2435017"/>
            <a:ext cx="2447257" cy="122341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p:spPr>
        <p:txBody>
          <a:bodyPr wrap="square">
            <a:spAutoFit/>
          </a:bodyPr>
          <a:lstStyle/>
          <a:p>
            <a:pPr>
              <a:defRPr/>
            </a:pPr>
            <a:r>
              <a:rPr lang="en-US" sz="1050" b="1" dirty="0">
                <a:solidFill>
                  <a:prstClr val="white"/>
                </a:solidFill>
                <a:latin typeface="Tahoma" pitchFamily="34" charset="0"/>
                <a:ea typeface="Tahoma" pitchFamily="34" charset="0"/>
                <a:cs typeface="Tahoma" pitchFamily="34" charset="0"/>
              </a:rPr>
              <a:t>Observation/Evidence</a:t>
            </a:r>
          </a:p>
          <a:p>
            <a:pPr>
              <a:defRPr/>
            </a:pPr>
            <a:r>
              <a:rPr lang="en-US" sz="1050" dirty="0">
                <a:solidFill>
                  <a:prstClr val="white"/>
                </a:solidFill>
                <a:latin typeface="Tahoma" pitchFamily="34" charset="0"/>
                <a:ea typeface="Tahoma" pitchFamily="34" charset="0"/>
                <a:cs typeface="Tahoma" pitchFamily="34" charset="0"/>
              </a:rPr>
              <a:t>Danielson Framework Domains</a:t>
            </a:r>
          </a:p>
          <a:p>
            <a:pPr marL="257175" indent="-257175">
              <a:buFontTx/>
              <a:buAutoNum type="arabicPeriod"/>
              <a:defRPr/>
            </a:pPr>
            <a:r>
              <a:rPr lang="en-US" sz="1050" dirty="0">
                <a:solidFill>
                  <a:prstClr val="white"/>
                </a:solidFill>
                <a:latin typeface="Tahoma" pitchFamily="34" charset="0"/>
                <a:ea typeface="Tahoma" pitchFamily="34" charset="0"/>
                <a:cs typeface="Tahoma" pitchFamily="34" charset="0"/>
              </a:rPr>
              <a:t>Planning and Preparation</a:t>
            </a:r>
          </a:p>
          <a:p>
            <a:pPr marL="257175" indent="-257175">
              <a:buFontTx/>
              <a:buAutoNum type="arabicPeriod"/>
              <a:defRPr/>
            </a:pPr>
            <a:r>
              <a:rPr lang="en-US" sz="1050" dirty="0">
                <a:solidFill>
                  <a:prstClr val="white"/>
                </a:solidFill>
                <a:latin typeface="Tahoma" pitchFamily="34" charset="0"/>
                <a:ea typeface="Tahoma" pitchFamily="34" charset="0"/>
                <a:cs typeface="Tahoma" pitchFamily="34" charset="0"/>
              </a:rPr>
              <a:t>Educational Environment</a:t>
            </a:r>
          </a:p>
          <a:p>
            <a:pPr marL="257175" indent="-257175">
              <a:buFontTx/>
              <a:buAutoNum type="arabicPeriod"/>
              <a:defRPr/>
            </a:pPr>
            <a:r>
              <a:rPr lang="en-US" sz="1050" dirty="0">
                <a:solidFill>
                  <a:prstClr val="white"/>
                </a:solidFill>
                <a:latin typeface="Tahoma" pitchFamily="34" charset="0"/>
                <a:ea typeface="Tahoma" pitchFamily="34" charset="0"/>
                <a:cs typeface="Tahoma" pitchFamily="34" charset="0"/>
              </a:rPr>
              <a:t>Delivery of Service </a:t>
            </a:r>
          </a:p>
          <a:p>
            <a:pPr marL="257175" indent="-257175">
              <a:buFontTx/>
              <a:buAutoNum type="arabicPeriod"/>
              <a:defRPr/>
            </a:pPr>
            <a:r>
              <a:rPr lang="en-US" sz="1050" dirty="0">
                <a:solidFill>
                  <a:prstClr val="white"/>
                </a:solidFill>
                <a:latin typeface="Tahoma" pitchFamily="34" charset="0"/>
                <a:ea typeface="Tahoma" pitchFamily="34" charset="0"/>
                <a:cs typeface="Tahoma" pitchFamily="34" charset="0"/>
              </a:rPr>
              <a:t>Professional Development</a:t>
            </a:r>
          </a:p>
          <a:p>
            <a:pPr marL="257175" indent="-257175">
              <a:buFontTx/>
              <a:buAutoNum type="arabicPeriod"/>
              <a:defRPr/>
            </a:pPr>
            <a:endParaRPr lang="en-US" sz="1050" dirty="0">
              <a:solidFill>
                <a:prstClr val="white"/>
              </a:solidFill>
              <a:latin typeface="Tahoma" pitchFamily="34" charset="0"/>
              <a:ea typeface="Tahoma" pitchFamily="34" charset="0"/>
              <a:cs typeface="Tahoma" pitchFamily="34" charset="0"/>
            </a:endParaRPr>
          </a:p>
        </p:txBody>
      </p:sp>
      <p:sp>
        <p:nvSpPr>
          <p:cNvPr id="2" name="TextBox 1"/>
          <p:cNvSpPr txBox="1"/>
          <p:nvPr/>
        </p:nvSpPr>
        <p:spPr>
          <a:xfrm>
            <a:off x="4455319" y="2435017"/>
            <a:ext cx="3612917" cy="154657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p:spPr>
        <p:txBody>
          <a:bodyPr wrap="square">
            <a:spAutoFit/>
          </a:bodyPr>
          <a:lstStyle/>
          <a:p>
            <a:pPr>
              <a:defRPr/>
            </a:pPr>
            <a:r>
              <a:rPr lang="en-US" sz="1050" b="1" dirty="0">
                <a:solidFill>
                  <a:prstClr val="black"/>
                </a:solidFill>
                <a:latin typeface="Tahoma" pitchFamily="34" charset="0"/>
                <a:ea typeface="Tahoma" pitchFamily="34" charset="0"/>
                <a:cs typeface="Tahoma" pitchFamily="34" charset="0"/>
              </a:rPr>
              <a:t>Student Performance of All Students in the School Building in which the Nonteaching Professional Employee is Employed </a:t>
            </a:r>
          </a:p>
          <a:p>
            <a:pPr>
              <a:defRPr/>
            </a:pPr>
            <a:r>
              <a:rPr lang="en-US" sz="1050" dirty="0">
                <a:solidFill>
                  <a:prstClr val="black"/>
                </a:solidFill>
                <a:latin typeface="Tahoma" pitchFamily="34" charset="0"/>
                <a:ea typeface="Tahoma" pitchFamily="34" charset="0"/>
                <a:cs typeface="Tahoma" pitchFamily="34" charset="0"/>
              </a:rPr>
              <a:t>District Designed Measures and Examinations</a:t>
            </a:r>
          </a:p>
          <a:p>
            <a:pPr>
              <a:defRPr/>
            </a:pPr>
            <a:r>
              <a:rPr lang="en-US" sz="1050" dirty="0">
                <a:solidFill>
                  <a:prstClr val="black"/>
                </a:solidFill>
                <a:latin typeface="Tahoma" pitchFamily="34" charset="0"/>
                <a:ea typeface="Tahoma" pitchFamily="34" charset="0"/>
                <a:cs typeface="Tahoma" pitchFamily="34" charset="0"/>
              </a:rPr>
              <a:t>Nationally Recognized Standardized Tests</a:t>
            </a:r>
          </a:p>
          <a:p>
            <a:pPr>
              <a:defRPr/>
            </a:pPr>
            <a:r>
              <a:rPr lang="en-US" sz="1050" dirty="0">
                <a:solidFill>
                  <a:prstClr val="black"/>
                </a:solidFill>
                <a:latin typeface="Tahoma" pitchFamily="34" charset="0"/>
                <a:ea typeface="Tahoma" pitchFamily="34" charset="0"/>
                <a:cs typeface="Tahoma" pitchFamily="34" charset="0"/>
              </a:rPr>
              <a:t>Industry Certification Examinations</a:t>
            </a:r>
          </a:p>
          <a:p>
            <a:pPr>
              <a:defRPr/>
            </a:pPr>
            <a:r>
              <a:rPr lang="en-US" sz="1050" dirty="0">
                <a:solidFill>
                  <a:prstClr val="black"/>
                </a:solidFill>
                <a:latin typeface="Tahoma" pitchFamily="34" charset="0"/>
                <a:ea typeface="Tahoma" pitchFamily="34" charset="0"/>
                <a:cs typeface="Tahoma" pitchFamily="34" charset="0"/>
              </a:rPr>
              <a:t>Student Projects Pursuant to Local Requirements</a:t>
            </a:r>
          </a:p>
          <a:p>
            <a:pPr>
              <a:defRPr/>
            </a:pPr>
            <a:r>
              <a:rPr lang="en-US" sz="1050" dirty="0">
                <a:solidFill>
                  <a:prstClr val="black"/>
                </a:solidFill>
                <a:latin typeface="Tahoma" pitchFamily="34" charset="0"/>
                <a:ea typeface="Tahoma" pitchFamily="34" charset="0"/>
                <a:cs typeface="Tahoma" pitchFamily="34" charset="0"/>
              </a:rPr>
              <a:t>Student Portfolios Pursuant to Local Requirements</a:t>
            </a:r>
          </a:p>
          <a:p>
            <a:pPr>
              <a:defRPr/>
            </a:pPr>
            <a:endParaRPr lang="en-US" sz="1050" i="1" dirty="0">
              <a:solidFill>
                <a:prstClr val="black"/>
              </a:solidFill>
              <a:latin typeface="Tahoma" pitchFamily="34" charset="0"/>
              <a:ea typeface="Tahoma" pitchFamily="34" charset="0"/>
              <a:cs typeface="Tahoma" pitchFamily="34" charset="0"/>
            </a:endParaRPr>
          </a:p>
        </p:txBody>
      </p:sp>
      <p:sp>
        <p:nvSpPr>
          <p:cNvPr id="24583" name="TextBox 4"/>
          <p:cNvSpPr txBox="1">
            <a:spLocks noChangeArrowheads="1"/>
          </p:cNvSpPr>
          <p:nvPr/>
        </p:nvSpPr>
        <p:spPr bwMode="auto">
          <a:xfrm>
            <a:off x="1097280" y="1399607"/>
            <a:ext cx="68751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dirty="0">
                <a:solidFill>
                  <a:srgbClr val="1F497D"/>
                </a:solidFill>
                <a:latin typeface="Tahoma" panose="020B0604030504040204" pitchFamily="34" charset="0"/>
                <a:cs typeface="Tahoma" panose="020B0604030504040204" pitchFamily="34" charset="0"/>
              </a:rPr>
              <a:t>Non Teaching Professional Employee </a:t>
            </a:r>
          </a:p>
          <a:p>
            <a:pPr algn="ctr" eaLnBrk="1" hangingPunct="1"/>
            <a:r>
              <a:rPr lang="en-US" b="1" dirty="0">
                <a:solidFill>
                  <a:srgbClr val="1F497D"/>
                </a:solidFill>
                <a:latin typeface="Tahoma" panose="020B0604030504040204" pitchFamily="34" charset="0"/>
                <a:cs typeface="Tahoma" panose="020B0604030504040204" pitchFamily="34" charset="0"/>
              </a:rPr>
              <a:t>Effectiveness System in Act 82 of 2012 </a:t>
            </a:r>
          </a:p>
          <a:p>
            <a:pPr algn="ctr" eaLnBrk="1" hangingPunct="1"/>
            <a:r>
              <a:rPr lang="en-US" b="1" i="1" dirty="0">
                <a:solidFill>
                  <a:srgbClr val="1F497D"/>
                </a:solidFill>
                <a:latin typeface="Tahoma" panose="020B0604030504040204" pitchFamily="34" charset="0"/>
                <a:cs typeface="Tahoma" panose="020B0604030504040204" pitchFamily="34" charset="0"/>
              </a:rPr>
              <a:t>Effective 2014-2015 SY</a:t>
            </a:r>
            <a:endParaRPr lang="en-US" sz="1500" b="1" dirty="0">
              <a:solidFill>
                <a:srgbClr val="1F497D"/>
              </a:solidFill>
              <a:latin typeface="Tahoma" panose="020B0604030504040204" pitchFamily="34" charset="0"/>
              <a:cs typeface="Tahoma" panose="020B0604030504040204" pitchFamily="34" charset="0"/>
            </a:endParaRPr>
          </a:p>
        </p:txBody>
      </p:sp>
      <p:sp>
        <p:nvSpPr>
          <p:cNvPr id="24584" name="TextBox 5"/>
          <p:cNvSpPr txBox="1">
            <a:spLocks noChangeArrowheads="1"/>
          </p:cNvSpPr>
          <p:nvPr/>
        </p:nvSpPr>
        <p:spPr bwMode="auto">
          <a:xfrm>
            <a:off x="1885950" y="5086351"/>
            <a:ext cx="265747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825">
              <a:solidFill>
                <a:srgbClr val="000000"/>
              </a:solidFill>
              <a:latin typeface="Tahoma" panose="020B0604030504040204" pitchFamily="34" charset="0"/>
              <a:cs typeface="Tahoma" panose="020B0604030504040204" pitchFamily="34" charset="0"/>
            </a:endParaRPr>
          </a:p>
        </p:txBody>
      </p:sp>
      <p:sp>
        <p:nvSpPr>
          <p:cNvPr id="2458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97A38A-0837-465E-86F5-A28825585C9F}" type="slidenum">
              <a:rPr lang="en-US">
                <a:solidFill>
                  <a:srgbClr val="898989"/>
                </a:solidFill>
              </a:rPr>
              <a:pPr eaLnBrk="1" hangingPunct="1"/>
              <a:t>6</a:t>
            </a:fld>
            <a:endParaRPr lang="en-US">
              <a:solidFill>
                <a:srgbClr val="898989"/>
              </a:solidFill>
            </a:endParaRPr>
          </a:p>
        </p:txBody>
      </p:sp>
      <p:sp>
        <p:nvSpPr>
          <p:cNvPr id="24586" name="TextBox 7"/>
          <p:cNvSpPr txBox="1">
            <a:spLocks noChangeArrowheads="1"/>
          </p:cNvSpPr>
          <p:nvPr/>
        </p:nvSpPr>
        <p:spPr bwMode="auto">
          <a:xfrm>
            <a:off x="6229350" y="872729"/>
            <a:ext cx="21145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50" b="1">
                <a:solidFill>
                  <a:srgbClr val="FF0000"/>
                </a:solidFill>
              </a:rPr>
              <a:t>Specialist/</a:t>
            </a:r>
          </a:p>
          <a:p>
            <a:pPr eaLnBrk="1" hangingPunct="1"/>
            <a:r>
              <a:rPr lang="en-US" sz="1050" b="1">
                <a:solidFill>
                  <a:srgbClr val="FF0000"/>
                </a:solidFill>
              </a:rPr>
              <a:t>Licensed Professional</a:t>
            </a:r>
          </a:p>
        </p:txBody>
      </p:sp>
    </p:spTree>
    <p:extLst>
      <p:ext uri="{BB962C8B-B14F-4D97-AF65-F5344CB8AC3E}">
        <p14:creationId xmlns:p14="http://schemas.microsoft.com/office/powerpoint/2010/main" val="55225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9372600" cy="3108543"/>
          </a:xfrm>
          <a:prstGeom prst="rect">
            <a:avLst/>
          </a:prstGeom>
        </p:spPr>
        <p:txBody>
          <a:bodyPr wrap="square">
            <a:spAutoFit/>
          </a:bodyPr>
          <a:lstStyle/>
          <a:p>
            <a:r>
              <a:rPr lang="en-US" sz="2400" b="1" dirty="0">
                <a:solidFill>
                  <a:srgbClr val="000000"/>
                </a:solidFill>
                <a:latin typeface="Times New Roman" panose="02020603050405020304" pitchFamily="18" charset="0"/>
              </a:rPr>
              <a:t>Classroom Teacher Phase In Percentages </a:t>
            </a:r>
            <a:r>
              <a:rPr lang="en-US" sz="2400" dirty="0">
                <a:solidFill>
                  <a:srgbClr val="000000"/>
                </a:solidFill>
                <a:latin typeface="Times New Roman" panose="02020603050405020304" pitchFamily="18" charset="0"/>
              </a:rPr>
              <a:t>	</a:t>
            </a:r>
            <a:endParaRPr lang="en-US" sz="2400"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smtClean="0">
              <a:solidFill>
                <a:srgbClr val="000000"/>
              </a:solidFill>
              <a:latin typeface="Times New Roman" panose="02020603050405020304" pitchFamily="18" charset="0"/>
            </a:endParaRPr>
          </a:p>
          <a:p>
            <a:r>
              <a:rPr lang="en-US" sz="1600" b="1" dirty="0" smtClean="0">
                <a:solidFill>
                  <a:srgbClr val="000000"/>
                </a:solidFill>
                <a:latin typeface="Times New Roman" panose="02020603050405020304" pitchFamily="18" charset="0"/>
              </a:rPr>
              <a:t>Year </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a:t>
            </a:r>
            <a:r>
              <a:rPr lang="en-US" sz="1600" b="1" dirty="0" smtClean="0">
                <a:solidFill>
                  <a:srgbClr val="000000"/>
                </a:solidFill>
                <a:latin typeface="Times New Roman" panose="02020603050405020304" pitchFamily="18" charset="0"/>
              </a:rPr>
              <a:t>Observation 	Building </a:t>
            </a:r>
            <a:r>
              <a:rPr lang="en-US" sz="1600" b="1" dirty="0">
                <a:solidFill>
                  <a:srgbClr val="000000"/>
                </a:solidFill>
                <a:latin typeface="Times New Roman" panose="02020603050405020304" pitchFamily="18" charset="0"/>
              </a:rPr>
              <a:t>Score </a:t>
            </a:r>
            <a:r>
              <a:rPr lang="en-US" sz="1600" dirty="0">
                <a:solidFill>
                  <a:srgbClr val="000000"/>
                </a:solidFill>
                <a:latin typeface="Times New Roman" panose="02020603050405020304" pitchFamily="18" charset="0"/>
              </a:rPr>
              <a:t>	</a:t>
            </a:r>
            <a:r>
              <a:rPr lang="en-US" sz="1600" b="1" dirty="0">
                <a:solidFill>
                  <a:srgbClr val="000000"/>
                </a:solidFill>
                <a:latin typeface="Times New Roman" panose="02020603050405020304" pitchFamily="18" charset="0"/>
              </a:rPr>
              <a:t>Teacher Specific </a:t>
            </a:r>
            <a:r>
              <a:rPr lang="en-US" sz="1600" b="1" dirty="0" smtClean="0">
                <a:solidFill>
                  <a:srgbClr val="000000"/>
                </a:solidFill>
                <a:latin typeface="Times New Roman" panose="02020603050405020304" pitchFamily="18" charset="0"/>
              </a:rPr>
              <a:t>	Elective </a:t>
            </a:r>
            <a:r>
              <a:rPr lang="en-US" sz="1600" b="1" dirty="0">
                <a:solidFill>
                  <a:srgbClr val="000000"/>
                </a:solidFill>
                <a:latin typeface="Times New Roman" panose="02020603050405020304" pitchFamily="18" charset="0"/>
              </a:rPr>
              <a:t>Data </a:t>
            </a:r>
            <a:r>
              <a:rPr lang="en-US" sz="2800" dirty="0">
                <a:solidFill>
                  <a:srgbClr val="000000"/>
                </a:solidFill>
                <a:latin typeface="Times New Roman" panose="02020603050405020304" pitchFamily="18" charset="0"/>
              </a:rPr>
              <a:t>	</a:t>
            </a:r>
          </a:p>
          <a:p>
            <a:r>
              <a:rPr lang="pt-BR" sz="1600" dirty="0">
                <a:solidFill>
                  <a:srgbClr val="000000"/>
                </a:solidFill>
                <a:latin typeface="Times New Roman" panose="02020603050405020304" pitchFamily="18" charset="0"/>
              </a:rPr>
              <a:t>2013-14 	</a:t>
            </a:r>
            <a:r>
              <a:rPr lang="pt-BR" sz="1600" dirty="0" smtClean="0">
                <a:solidFill>
                  <a:srgbClr val="000000"/>
                </a:solidFill>
                <a:latin typeface="Times New Roman" panose="02020603050405020304" pitchFamily="18" charset="0"/>
              </a:rPr>
              <a:t>	      85</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15</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N/A </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N/A </a:t>
            </a:r>
            <a:r>
              <a:rPr lang="pt-BR" sz="1600" dirty="0">
                <a:solidFill>
                  <a:srgbClr val="000000"/>
                </a:solidFill>
                <a:latin typeface="Times New Roman" panose="02020603050405020304" pitchFamily="18" charset="0"/>
              </a:rPr>
              <a:t>	</a:t>
            </a:r>
          </a:p>
          <a:p>
            <a:r>
              <a:rPr lang="pt-BR" sz="1600" dirty="0">
                <a:solidFill>
                  <a:srgbClr val="000000"/>
                </a:solidFill>
                <a:latin typeface="Times New Roman" panose="02020603050405020304" pitchFamily="18" charset="0"/>
              </a:rPr>
              <a:t>2013-14 	</a:t>
            </a:r>
            <a:r>
              <a:rPr lang="pt-BR" sz="1600" dirty="0" smtClean="0">
                <a:solidFill>
                  <a:srgbClr val="000000"/>
                </a:solidFill>
                <a:latin typeface="Times New Roman" panose="02020603050405020304" pitchFamily="18" charset="0"/>
              </a:rPr>
              <a:t>	      50</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15</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N/A </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35</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pilot</a:t>
            </a:r>
            <a:r>
              <a:rPr lang="pt-BR" sz="1600" dirty="0">
                <a:solidFill>
                  <a:srgbClr val="000000"/>
                </a:solidFill>
                <a:latin typeface="Times New Roman" panose="02020603050405020304" pitchFamily="18" charset="0"/>
              </a:rPr>
              <a:t>	</a:t>
            </a:r>
          </a:p>
          <a:p>
            <a:r>
              <a:rPr lang="pt-BR" sz="1600" dirty="0">
                <a:solidFill>
                  <a:srgbClr val="000000"/>
                </a:solidFill>
                <a:latin typeface="Times New Roman" panose="02020603050405020304" pitchFamily="18" charset="0"/>
              </a:rPr>
              <a:t>2014-15 	</a:t>
            </a:r>
            <a:r>
              <a:rPr lang="pt-BR" sz="1600" dirty="0" smtClean="0">
                <a:solidFill>
                  <a:srgbClr val="000000"/>
                </a:solidFill>
                <a:latin typeface="Times New Roman" panose="02020603050405020304" pitchFamily="18" charset="0"/>
              </a:rPr>
              <a:t>	       50</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15</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N/A </a:t>
            </a:r>
            <a:r>
              <a:rPr lang="pt-BR" sz="1600" dirty="0">
                <a:solidFill>
                  <a:srgbClr val="000000"/>
                </a:solidFill>
                <a:latin typeface="Times New Roman" panose="02020603050405020304" pitchFamily="18" charset="0"/>
              </a:rPr>
              <a:t>	</a:t>
            </a:r>
            <a:r>
              <a:rPr lang="pt-BR" sz="1600" dirty="0" smtClean="0">
                <a:solidFill>
                  <a:srgbClr val="000000"/>
                </a:solidFill>
                <a:latin typeface="Times New Roman" panose="02020603050405020304" pitchFamily="18" charset="0"/>
              </a:rPr>
              <a:t>	35</a:t>
            </a:r>
            <a:r>
              <a:rPr lang="pt-BR" sz="1600" dirty="0">
                <a:solidFill>
                  <a:srgbClr val="000000"/>
                </a:solidFill>
                <a:latin typeface="Times New Roman" panose="02020603050405020304" pitchFamily="18" charset="0"/>
              </a:rPr>
              <a:t>% 	</a:t>
            </a:r>
          </a:p>
          <a:p>
            <a:r>
              <a:rPr lang="en-US" sz="1600" dirty="0">
                <a:solidFill>
                  <a:srgbClr val="000000"/>
                </a:solidFill>
                <a:latin typeface="Times New Roman" panose="02020603050405020304" pitchFamily="18" charset="0"/>
              </a:rPr>
              <a:t>2015-16 with PVAAS </a:t>
            </a:r>
            <a:r>
              <a:rPr lang="en-US" sz="1600" dirty="0" smtClean="0">
                <a:solidFill>
                  <a:srgbClr val="000000"/>
                </a:solidFill>
                <a:latin typeface="Times New Roman" panose="02020603050405020304" pitchFamily="18" charset="0"/>
              </a:rPr>
              <a:t>       50</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15</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15</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20</a:t>
            </a:r>
            <a:r>
              <a:rPr lang="en-US" sz="1600" dirty="0">
                <a:solidFill>
                  <a:srgbClr val="000000"/>
                </a:solidFill>
                <a:latin typeface="Times New Roman" panose="02020603050405020304" pitchFamily="18" charset="0"/>
              </a:rPr>
              <a:t>% 	</a:t>
            </a:r>
          </a:p>
          <a:p>
            <a:r>
              <a:rPr lang="en-US" sz="1600" dirty="0">
                <a:solidFill>
                  <a:srgbClr val="000000"/>
                </a:solidFill>
                <a:latin typeface="Times New Roman" panose="02020603050405020304" pitchFamily="18" charset="0"/>
              </a:rPr>
              <a:t>2015-16 without PVAAS </a:t>
            </a:r>
            <a:r>
              <a:rPr lang="en-US" sz="1600" dirty="0" smtClean="0">
                <a:solidFill>
                  <a:srgbClr val="000000"/>
                </a:solidFill>
                <a:latin typeface="Times New Roman" panose="02020603050405020304" pitchFamily="18" charset="0"/>
              </a:rPr>
              <a:t>  50</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15</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N/A </a:t>
            </a:r>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35</a:t>
            </a:r>
            <a:r>
              <a:rPr lang="en-US" sz="1600" dirty="0">
                <a:solidFill>
                  <a:srgbClr val="000000"/>
                </a:solidFill>
                <a:latin typeface="Times New Roman" panose="02020603050405020304" pitchFamily="18" charset="0"/>
              </a:rPr>
              <a:t>% 	</a:t>
            </a:r>
          </a:p>
          <a:p>
            <a:r>
              <a:rPr lang="en-US" sz="16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87120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Supervision Framework for Teaching</a:t>
            </a:r>
            <a:endParaRPr lang="en-US" dirty="0"/>
          </a:p>
        </p:txBody>
      </p:sp>
      <p:sp>
        <p:nvSpPr>
          <p:cNvPr id="3" name="Content Placeholder 2"/>
          <p:cNvSpPr>
            <a:spLocks noGrp="1"/>
          </p:cNvSpPr>
          <p:nvPr>
            <p:ph idx="1"/>
          </p:nvPr>
        </p:nvSpPr>
        <p:spPr>
          <a:xfrm>
            <a:off x="1295401" y="2133600"/>
            <a:ext cx="7239000" cy="3777622"/>
          </a:xfrm>
        </p:spPr>
        <p:txBody>
          <a:bodyPr/>
          <a:lstStyle/>
          <a:p>
            <a:r>
              <a:rPr lang="en-US" dirty="0"/>
              <a:t>The Pennsylvania Department of Education is recommending a supervision system consisting of two models: </a:t>
            </a:r>
            <a:endParaRPr lang="en-US" dirty="0" smtClean="0"/>
          </a:p>
          <a:p>
            <a:endParaRPr lang="en-US" dirty="0"/>
          </a:p>
          <a:p>
            <a:endParaRPr lang="en-US" dirty="0"/>
          </a:p>
          <a:p>
            <a:r>
              <a:rPr lang="en-US" b="1" dirty="0"/>
              <a:t>Formal </a:t>
            </a:r>
            <a:r>
              <a:rPr lang="en-US" b="1" dirty="0" smtClean="0"/>
              <a:t>Observation/Clinical Model</a:t>
            </a:r>
          </a:p>
          <a:p>
            <a:r>
              <a:rPr lang="en-US" b="1" dirty="0" smtClean="0"/>
              <a:t>Differentiated </a:t>
            </a:r>
            <a:r>
              <a:rPr lang="en-US" b="1" dirty="0"/>
              <a:t>Supervision</a:t>
            </a: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800600"/>
            <a:ext cx="2743200" cy="1761744"/>
          </a:xfrm>
          <a:prstGeom prst="rect">
            <a:avLst/>
          </a:prstGeom>
        </p:spPr>
      </p:pic>
    </p:spTree>
    <p:extLst>
      <p:ext uri="{BB962C8B-B14F-4D97-AF65-F5344CB8AC3E}">
        <p14:creationId xmlns:p14="http://schemas.microsoft.com/office/powerpoint/2010/main" val="59827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Differentiated Supervision</a:t>
            </a:r>
            <a:endParaRPr lang="en-US" dirty="0"/>
          </a:p>
        </p:txBody>
      </p:sp>
      <p:sp>
        <p:nvSpPr>
          <p:cNvPr id="3" name="Content Placeholder 2"/>
          <p:cNvSpPr>
            <a:spLocks noGrp="1"/>
          </p:cNvSpPr>
          <p:nvPr>
            <p:ph idx="1"/>
          </p:nvPr>
        </p:nvSpPr>
        <p:spPr/>
        <p:txBody>
          <a:bodyPr/>
          <a:lstStyle/>
          <a:p>
            <a:r>
              <a:rPr lang="en-US" dirty="0" smtClean="0"/>
              <a:t>Recognizes the </a:t>
            </a:r>
            <a:r>
              <a:rPr lang="en-US" dirty="0"/>
              <a:t>level of experience, the effectiveness, and professionalism of teachers as well as the intensity and time commitment to Formal Observation. </a:t>
            </a:r>
            <a:endParaRPr lang="en-US" dirty="0" smtClean="0"/>
          </a:p>
          <a:p>
            <a:endParaRPr lang="en-US" dirty="0"/>
          </a:p>
          <a:p>
            <a:endParaRPr lang="en-US" dirty="0" smtClean="0"/>
          </a:p>
          <a:p>
            <a:r>
              <a:rPr lang="en-US" dirty="0" smtClean="0"/>
              <a:t>Professional </a:t>
            </a:r>
            <a:r>
              <a:rPr lang="en-US" dirty="0"/>
              <a:t>employees will develop an action plan for professional development unique to their needs and interests. </a:t>
            </a:r>
            <a:endParaRPr lang="en-US" dirty="0" smtClean="0"/>
          </a:p>
          <a:p>
            <a:pPr marL="0" indent="0">
              <a:buNone/>
            </a:pPr>
            <a:endParaRPr lang="en-US" dirty="0"/>
          </a:p>
        </p:txBody>
      </p:sp>
    </p:spTree>
    <p:extLst>
      <p:ext uri="{BB962C8B-B14F-4D97-AF65-F5344CB8AC3E}">
        <p14:creationId xmlns:p14="http://schemas.microsoft.com/office/powerpoint/2010/main" val="4195776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893</TotalTime>
  <Words>1202</Words>
  <Application>Microsoft Office PowerPoint</Application>
  <PresentationFormat>On-screen Show (4:3)</PresentationFormat>
  <Paragraphs>186</Paragraphs>
  <Slides>35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Wisp</vt:lpstr>
      <vt:lpstr>Microsoft Excel Chart</vt:lpstr>
      <vt:lpstr>Educator Effectiveness  Digging into Domain 4 </vt:lpstr>
      <vt:lpstr>Educator Effectiveness in PA</vt:lpstr>
      <vt:lpstr>ACT 82 Defined</vt:lpstr>
      <vt:lpstr>PowerPoint Presentation</vt:lpstr>
      <vt:lpstr>PowerPoint Presentation</vt:lpstr>
      <vt:lpstr>PowerPoint Presentation</vt:lpstr>
      <vt:lpstr>PowerPoint Presentation</vt:lpstr>
      <vt:lpstr>Formative Supervision Framework for Teaching</vt:lpstr>
      <vt:lpstr>Differentiated Supervision</vt:lpstr>
      <vt:lpstr>Eligibility to Participate in Differentiated Supervision</vt:lpstr>
      <vt:lpstr>Differentiated Supervision Modes</vt:lpstr>
      <vt:lpstr>Peer Coaching Mode</vt:lpstr>
      <vt:lpstr>Self Directed Model Action Research</vt:lpstr>
      <vt:lpstr>Portfolios</vt:lpstr>
      <vt:lpstr>What is a Portfolio?</vt:lpstr>
      <vt:lpstr>The Contents of a Portfolio</vt:lpstr>
      <vt:lpstr>Portfolio Supervision</vt:lpstr>
      <vt:lpstr>Teacher Growth and Portfolios</vt:lpstr>
      <vt:lpstr>Authenticate Learning</vt:lpstr>
      <vt:lpstr>Accountability</vt:lpstr>
      <vt:lpstr>Supervisory Aspects</vt:lpstr>
      <vt:lpstr>Collaborative Growth</vt:lpstr>
      <vt:lpstr>Reflection</vt:lpstr>
      <vt:lpstr>Goal Setting</vt:lpstr>
      <vt:lpstr>Future Decisions</vt:lpstr>
      <vt:lpstr>In Conclusion….</vt:lpstr>
      <vt:lpstr>Portfolio Planning</vt:lpstr>
      <vt:lpstr>Collecting artifacts </vt:lpstr>
      <vt:lpstr>Digital (Electronic) Portfolios</vt:lpstr>
      <vt:lpstr>Samples for Inspiration</vt:lpstr>
      <vt:lpstr>Resources for You</vt:lpstr>
      <vt:lpstr>Additional Resources</vt:lpstr>
      <vt:lpstr>Standards Aligned System</vt:lpstr>
      <vt:lpstr>Questions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Supervision</dc:title>
  <dc:creator>G Mattive</dc:creator>
  <cp:lastModifiedBy>drost, corrine a</cp:lastModifiedBy>
  <cp:revision>66</cp:revision>
  <cp:lastPrinted>2013-11-19T19:40:33Z</cp:lastPrinted>
  <dcterms:created xsi:type="dcterms:W3CDTF">2013-06-20T02:38:50Z</dcterms:created>
  <dcterms:modified xsi:type="dcterms:W3CDTF">2014-04-15T16:38:03Z</dcterms:modified>
</cp:coreProperties>
</file>